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1"/>
  </p:notesMasterIdLst>
  <p:sldIdLst>
    <p:sldId id="256" r:id="rId5"/>
    <p:sldId id="257" r:id="rId6"/>
    <p:sldId id="258" r:id="rId7"/>
    <p:sldId id="261" r:id="rId8"/>
    <p:sldId id="259" r:id="rId9"/>
    <p:sldId id="260" r:id="rId10"/>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4F9E"/>
    <a:srgbClr val="E9EBF6"/>
    <a:srgbClr val="FF6417"/>
    <a:srgbClr val="319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62B35F-D917-8F4D-B5E6-E348EA107363}" v="8" dt="2023-09-06T12:54:55.08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46"/>
    <p:restoredTop sz="94558"/>
  </p:normalViewPr>
  <p:slideViewPr>
    <p:cSldViewPr snapToGrid="0" snapToObjects="1">
      <p:cViewPr varScale="1">
        <p:scale>
          <a:sx n="80" d="100"/>
          <a:sy n="80" d="100"/>
        </p:scale>
        <p:origin x="337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318C9-0935-164A-8995-79B75661BED5}" type="datetimeFigureOut">
              <a:rPr lang="fr-FR" smtClean="0"/>
              <a:t>06/09/2023</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7222B-DB05-2740-BBCD-EE5BFA2EF4A5}" type="slidenum">
              <a:rPr lang="fr-FR" smtClean="0"/>
              <a:t>‹N°›</a:t>
            </a:fld>
            <a:endParaRPr lang="fr-FR"/>
          </a:p>
        </p:txBody>
      </p:sp>
    </p:spTree>
    <p:extLst>
      <p:ext uri="{BB962C8B-B14F-4D97-AF65-F5344CB8AC3E}">
        <p14:creationId xmlns:p14="http://schemas.microsoft.com/office/powerpoint/2010/main" val="1110520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67222B-DB05-2740-BBCD-EE5BFA2EF4A5}" type="slidenum">
              <a:rPr lang="fr-FR" smtClean="0"/>
              <a:t>1</a:t>
            </a:fld>
            <a:endParaRPr lang="fr-FR"/>
          </a:p>
        </p:txBody>
      </p:sp>
    </p:spTree>
    <p:extLst>
      <p:ext uri="{BB962C8B-B14F-4D97-AF65-F5344CB8AC3E}">
        <p14:creationId xmlns:p14="http://schemas.microsoft.com/office/powerpoint/2010/main" val="345103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67222B-DB05-2740-BBCD-EE5BFA2EF4A5}" type="slidenum">
              <a:rPr lang="fr-FR" smtClean="0"/>
              <a:t>2</a:t>
            </a:fld>
            <a:endParaRPr lang="fr-FR"/>
          </a:p>
        </p:txBody>
      </p:sp>
    </p:spTree>
    <p:extLst>
      <p:ext uri="{BB962C8B-B14F-4D97-AF65-F5344CB8AC3E}">
        <p14:creationId xmlns:p14="http://schemas.microsoft.com/office/powerpoint/2010/main" val="2657861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67222B-DB05-2740-BBCD-EE5BFA2EF4A5}" type="slidenum">
              <a:rPr lang="fr-FR" smtClean="0"/>
              <a:t>3</a:t>
            </a:fld>
            <a:endParaRPr lang="fr-FR"/>
          </a:p>
        </p:txBody>
      </p:sp>
    </p:spTree>
    <p:extLst>
      <p:ext uri="{BB962C8B-B14F-4D97-AF65-F5344CB8AC3E}">
        <p14:creationId xmlns:p14="http://schemas.microsoft.com/office/powerpoint/2010/main" val="1454670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67222B-DB05-2740-BBCD-EE5BFA2EF4A5}" type="slidenum">
              <a:rPr lang="fr-FR" smtClean="0"/>
              <a:t>4</a:t>
            </a:fld>
            <a:endParaRPr lang="fr-FR"/>
          </a:p>
        </p:txBody>
      </p:sp>
    </p:spTree>
    <p:extLst>
      <p:ext uri="{BB962C8B-B14F-4D97-AF65-F5344CB8AC3E}">
        <p14:creationId xmlns:p14="http://schemas.microsoft.com/office/powerpoint/2010/main" val="3769065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67222B-DB05-2740-BBCD-EE5BFA2EF4A5}" type="slidenum">
              <a:rPr lang="fr-FR" smtClean="0"/>
              <a:t>5</a:t>
            </a:fld>
            <a:endParaRPr lang="fr-FR"/>
          </a:p>
        </p:txBody>
      </p:sp>
    </p:spTree>
    <p:extLst>
      <p:ext uri="{BB962C8B-B14F-4D97-AF65-F5344CB8AC3E}">
        <p14:creationId xmlns:p14="http://schemas.microsoft.com/office/powerpoint/2010/main" val="2872650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67222B-DB05-2740-BBCD-EE5BFA2EF4A5}" type="slidenum">
              <a:rPr lang="fr-FR" smtClean="0"/>
              <a:t>6</a:t>
            </a:fld>
            <a:endParaRPr lang="fr-FR"/>
          </a:p>
        </p:txBody>
      </p:sp>
    </p:spTree>
    <p:extLst>
      <p:ext uri="{BB962C8B-B14F-4D97-AF65-F5344CB8AC3E}">
        <p14:creationId xmlns:p14="http://schemas.microsoft.com/office/powerpoint/2010/main" val="284970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B201D3-BC11-A846-A33A-80BB41B3C630}"/>
              </a:ext>
            </a:extLst>
          </p:cNvPr>
          <p:cNvSpPr>
            <a:spLocks noGrp="1"/>
          </p:cNvSpPr>
          <p:nvPr>
            <p:ph type="ctrTitle"/>
          </p:nvPr>
        </p:nvSpPr>
        <p:spPr>
          <a:xfrm>
            <a:off x="857250" y="1621191"/>
            <a:ext cx="5143500" cy="3448756"/>
          </a:xfrm>
        </p:spPr>
        <p:txBody>
          <a:bodyPr anchor="b"/>
          <a:lstStyle>
            <a:lvl1pPr algn="ctr">
              <a:defRPr sz="3375"/>
            </a:lvl1pPr>
          </a:lstStyle>
          <a:p>
            <a:r>
              <a:rPr lang="fr-FR"/>
              <a:t>Modifiez le style du titre</a:t>
            </a:r>
          </a:p>
        </p:txBody>
      </p:sp>
      <p:sp>
        <p:nvSpPr>
          <p:cNvPr id="3" name="Sous-titre 2">
            <a:extLst>
              <a:ext uri="{FF2B5EF4-FFF2-40B4-BE49-F238E27FC236}">
                <a16:creationId xmlns:a16="http://schemas.microsoft.com/office/drawing/2014/main" id="{BF643AE3-F84F-F045-9887-D18BFF73FC9D}"/>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831B1F4-284B-DE46-8C66-74D531208EE5}"/>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5" name="Espace réservé du pied de page 4">
            <a:extLst>
              <a:ext uri="{FF2B5EF4-FFF2-40B4-BE49-F238E27FC236}">
                <a16:creationId xmlns:a16="http://schemas.microsoft.com/office/drawing/2014/main" id="{8E5F78BF-6DA8-A845-A9E6-8076CED80D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90D8A1C-1DCB-B942-9C00-B73B91DAD417}"/>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181441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7188A3-5FAA-A947-8BCA-C95DFA624B2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626234C-4C9B-6647-AA2B-647CDCE8A34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463355-4E98-4748-A2B7-8612BD31DEE3}"/>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5" name="Espace réservé du pied de page 4">
            <a:extLst>
              <a:ext uri="{FF2B5EF4-FFF2-40B4-BE49-F238E27FC236}">
                <a16:creationId xmlns:a16="http://schemas.microsoft.com/office/drawing/2014/main" id="{5DD401CE-7141-E549-B30D-236E9397C6E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5320072-9DD4-F84A-98C0-C495EF2C370F}"/>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118751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33587D1-417A-824C-9B35-519016289658}"/>
              </a:ext>
            </a:extLst>
          </p:cNvPr>
          <p:cNvSpPr>
            <a:spLocks noGrp="1"/>
          </p:cNvSpPr>
          <p:nvPr>
            <p:ph type="title" orient="vert"/>
          </p:nvPr>
        </p:nvSpPr>
        <p:spPr>
          <a:xfrm>
            <a:off x="4907756" y="527403"/>
            <a:ext cx="1478756" cy="8394877"/>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8D84425-507F-E44E-A0A6-B69711BD6408}"/>
              </a:ext>
            </a:extLst>
          </p:cNvPr>
          <p:cNvSpPr>
            <a:spLocks noGrp="1"/>
          </p:cNvSpPr>
          <p:nvPr>
            <p:ph type="body" orient="vert" idx="1"/>
          </p:nvPr>
        </p:nvSpPr>
        <p:spPr>
          <a:xfrm>
            <a:off x="471487"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5D05D2-2745-DF46-ACD0-0D2D0E68D420}"/>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5" name="Espace réservé du pied de page 4">
            <a:extLst>
              <a:ext uri="{FF2B5EF4-FFF2-40B4-BE49-F238E27FC236}">
                <a16:creationId xmlns:a16="http://schemas.microsoft.com/office/drawing/2014/main" id="{AA2FEA53-250F-8A45-BB14-923FEEAD26F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ACF6EF-307B-7543-A2B6-F68EDDB01D3F}"/>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214037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FB08A5-8582-FC44-B3D7-E10421B12D7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0273568-FB7C-3042-90F0-1E8D4D5A473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409DF3-2D7A-1947-BFFE-DE71B8807310}"/>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5" name="Espace réservé du pied de page 4">
            <a:extLst>
              <a:ext uri="{FF2B5EF4-FFF2-40B4-BE49-F238E27FC236}">
                <a16:creationId xmlns:a16="http://schemas.microsoft.com/office/drawing/2014/main" id="{748AE081-A1C9-B040-ACB5-BAC779ABB9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066119-87EB-F446-AE37-7E682BA345CC}"/>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394447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F5F556-B2A0-8943-A623-971CF836642A}"/>
              </a:ext>
            </a:extLst>
          </p:cNvPr>
          <p:cNvSpPr>
            <a:spLocks noGrp="1"/>
          </p:cNvSpPr>
          <p:nvPr>
            <p:ph type="title"/>
          </p:nvPr>
        </p:nvSpPr>
        <p:spPr>
          <a:xfrm>
            <a:off x="467916" y="2469622"/>
            <a:ext cx="5915025" cy="4120620"/>
          </a:xfrm>
        </p:spPr>
        <p:txBody>
          <a:bodyPr anchor="b"/>
          <a:lstStyle>
            <a:lvl1pPr>
              <a:defRPr sz="3375"/>
            </a:lvl1pPr>
          </a:lstStyle>
          <a:p>
            <a:r>
              <a:rPr lang="fr-FR"/>
              <a:t>Modifiez le style du titre</a:t>
            </a:r>
          </a:p>
        </p:txBody>
      </p:sp>
      <p:sp>
        <p:nvSpPr>
          <p:cNvPr id="3" name="Espace réservé du texte 2">
            <a:extLst>
              <a:ext uri="{FF2B5EF4-FFF2-40B4-BE49-F238E27FC236}">
                <a16:creationId xmlns:a16="http://schemas.microsoft.com/office/drawing/2014/main" id="{6C361C01-05DA-5741-9B92-7E17B841EF87}"/>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090C219-EC3A-0A40-9A77-79053B031AE8}"/>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5" name="Espace réservé du pied de page 4">
            <a:extLst>
              <a:ext uri="{FF2B5EF4-FFF2-40B4-BE49-F238E27FC236}">
                <a16:creationId xmlns:a16="http://schemas.microsoft.com/office/drawing/2014/main" id="{92708509-013A-204F-B850-8D86FEE670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78EBD7-55C0-9A46-854A-0E4FAF936698}"/>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233405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A0BD61-1EAF-4B41-82C3-36148BB2D49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386B777-C33F-CE4C-B625-AD2E8F34E08E}"/>
              </a:ext>
            </a:extLst>
          </p:cNvPr>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0908A16-346A-E84A-8F15-019B619E3C7B}"/>
              </a:ext>
            </a:extLst>
          </p:cNvPr>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56C7E70-D49A-E643-B163-4832DF0AE6A9}"/>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6" name="Espace réservé du pied de page 5">
            <a:extLst>
              <a:ext uri="{FF2B5EF4-FFF2-40B4-BE49-F238E27FC236}">
                <a16:creationId xmlns:a16="http://schemas.microsoft.com/office/drawing/2014/main" id="{92219DE8-8CFF-3B4F-91CB-802616BC6AB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DB4A0D2-2864-1342-888B-44E199EAE68E}"/>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88438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3C2DFD-3CB2-004D-969C-4385076BDBB3}"/>
              </a:ext>
            </a:extLst>
          </p:cNvPr>
          <p:cNvSpPr>
            <a:spLocks noGrp="1"/>
          </p:cNvSpPr>
          <p:nvPr>
            <p:ph type="title"/>
          </p:nvPr>
        </p:nvSpPr>
        <p:spPr>
          <a:xfrm>
            <a:off x="472381" y="527404"/>
            <a:ext cx="5915025" cy="1914702"/>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4E321C0-34B2-044A-BA09-AB81262140AA}"/>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D852F5-8529-214C-B4B2-3D266E1E5DA6}"/>
              </a:ext>
            </a:extLst>
          </p:cNvPr>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57F5BF5-E52B-9443-AEDD-CCC9A4A5B8CA}"/>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EDF36DC-22C0-BF4E-8F3B-F1B8714525C0}"/>
              </a:ext>
            </a:extLst>
          </p:cNvPr>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19B1FF2-E1CE-474D-9AC5-8075445612B1}"/>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8" name="Espace réservé du pied de page 7">
            <a:extLst>
              <a:ext uri="{FF2B5EF4-FFF2-40B4-BE49-F238E27FC236}">
                <a16:creationId xmlns:a16="http://schemas.microsoft.com/office/drawing/2014/main" id="{9D4D5FB2-8AF5-1B44-A5B3-6929D64075C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C94BD39-DDD4-6545-AA91-ACF5BA6C5AFF}"/>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1197226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957F29-EF6E-134D-8AC0-0A71C2A0261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DEF1064-B1EE-5746-B305-00371F233584}"/>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4" name="Espace réservé du pied de page 3">
            <a:extLst>
              <a:ext uri="{FF2B5EF4-FFF2-40B4-BE49-F238E27FC236}">
                <a16:creationId xmlns:a16="http://schemas.microsoft.com/office/drawing/2014/main" id="{65A5B016-4290-6D4E-A5E3-25CB1764680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8FFFCE9-DC8E-1843-BA01-AD7419F40933}"/>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3549790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70EF374-1EFA-FB4C-B85B-26608178DA79}"/>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3" name="Espace réservé du pied de page 2">
            <a:extLst>
              <a:ext uri="{FF2B5EF4-FFF2-40B4-BE49-F238E27FC236}">
                <a16:creationId xmlns:a16="http://schemas.microsoft.com/office/drawing/2014/main" id="{47D126BF-6926-2545-B248-283B6ED46BF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102370D-010B-E94F-9015-A828458D69EC}"/>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6125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F0C295-5568-AD49-A737-46C5DA235AE8}"/>
              </a:ext>
            </a:extLst>
          </p:cNvPr>
          <p:cNvSpPr>
            <a:spLocks noGrp="1"/>
          </p:cNvSpPr>
          <p:nvPr>
            <p:ph type="title"/>
          </p:nvPr>
        </p:nvSpPr>
        <p:spPr>
          <a:xfrm>
            <a:off x="472381" y="660400"/>
            <a:ext cx="2211883" cy="2311400"/>
          </a:xfrm>
        </p:spPr>
        <p:txBody>
          <a:bodyPr anchor="b"/>
          <a:lstStyle>
            <a:lvl1pPr>
              <a:defRPr sz="1800"/>
            </a:lvl1pPr>
          </a:lstStyle>
          <a:p>
            <a:r>
              <a:rPr lang="fr-FR"/>
              <a:t>Modifiez le style du titre</a:t>
            </a:r>
          </a:p>
        </p:txBody>
      </p:sp>
      <p:sp>
        <p:nvSpPr>
          <p:cNvPr id="3" name="Espace réservé du contenu 2">
            <a:extLst>
              <a:ext uri="{FF2B5EF4-FFF2-40B4-BE49-F238E27FC236}">
                <a16:creationId xmlns:a16="http://schemas.microsoft.com/office/drawing/2014/main" id="{EDD89C67-9C62-AB4E-AC87-EE73B1A634A4}"/>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C077BD9-828E-6C48-B14B-A95D49C5F2D0}"/>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5D6CE65-BED1-D544-BF3C-C8578E0E67DF}"/>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6" name="Espace réservé du pied de page 5">
            <a:extLst>
              <a:ext uri="{FF2B5EF4-FFF2-40B4-BE49-F238E27FC236}">
                <a16:creationId xmlns:a16="http://schemas.microsoft.com/office/drawing/2014/main" id="{5140A849-BA51-7A4D-A181-8DBE73C96C5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946DF4D-617A-4D44-B790-14A0EA95DB50}"/>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421575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8AC2F1-0131-AF45-B773-183B020E9083}"/>
              </a:ext>
            </a:extLst>
          </p:cNvPr>
          <p:cNvSpPr>
            <a:spLocks noGrp="1"/>
          </p:cNvSpPr>
          <p:nvPr>
            <p:ph type="title"/>
          </p:nvPr>
        </p:nvSpPr>
        <p:spPr>
          <a:xfrm>
            <a:off x="472381" y="660400"/>
            <a:ext cx="2211883" cy="2311400"/>
          </a:xfrm>
        </p:spPr>
        <p:txBody>
          <a:bodyPr anchor="b"/>
          <a:lstStyle>
            <a:lvl1pPr>
              <a:defRPr sz="1800"/>
            </a:lvl1pPr>
          </a:lstStyle>
          <a:p>
            <a:r>
              <a:rPr lang="fr-FR"/>
              <a:t>Modifiez le style du titre</a:t>
            </a:r>
          </a:p>
        </p:txBody>
      </p:sp>
      <p:sp>
        <p:nvSpPr>
          <p:cNvPr id="3" name="Espace réservé pour une image  2">
            <a:extLst>
              <a:ext uri="{FF2B5EF4-FFF2-40B4-BE49-F238E27FC236}">
                <a16:creationId xmlns:a16="http://schemas.microsoft.com/office/drawing/2014/main" id="{F734D15F-81BD-8749-9785-9D6AC21A75C3}"/>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fr-FR"/>
          </a:p>
        </p:txBody>
      </p:sp>
      <p:sp>
        <p:nvSpPr>
          <p:cNvPr id="4" name="Espace réservé du texte 3">
            <a:extLst>
              <a:ext uri="{FF2B5EF4-FFF2-40B4-BE49-F238E27FC236}">
                <a16:creationId xmlns:a16="http://schemas.microsoft.com/office/drawing/2014/main" id="{D6A1D63C-FE13-4949-BADD-6F6780E47CDC}"/>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BA88BE-2DA6-794C-A494-C16E4B407EFD}"/>
              </a:ext>
            </a:extLst>
          </p:cNvPr>
          <p:cNvSpPr>
            <a:spLocks noGrp="1"/>
          </p:cNvSpPr>
          <p:nvPr>
            <p:ph type="dt" sz="half" idx="10"/>
          </p:nvPr>
        </p:nvSpPr>
        <p:spPr/>
        <p:txBody>
          <a:bodyPr/>
          <a:lstStyle/>
          <a:p>
            <a:fld id="{CA0F0F24-6DA9-A14D-BC4D-3D56E977AA82}" type="datetimeFigureOut">
              <a:rPr lang="fr-FR" smtClean="0"/>
              <a:t>06/09/2023</a:t>
            </a:fld>
            <a:endParaRPr lang="fr-FR"/>
          </a:p>
        </p:txBody>
      </p:sp>
      <p:sp>
        <p:nvSpPr>
          <p:cNvPr id="6" name="Espace réservé du pied de page 5">
            <a:extLst>
              <a:ext uri="{FF2B5EF4-FFF2-40B4-BE49-F238E27FC236}">
                <a16:creationId xmlns:a16="http://schemas.microsoft.com/office/drawing/2014/main" id="{F1C5BAD9-3492-BF4B-B968-D6C794E03B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1F5CEC5-DC7B-734D-AC33-363558926486}"/>
              </a:ext>
            </a:extLst>
          </p:cNvPr>
          <p:cNvSpPr>
            <a:spLocks noGrp="1"/>
          </p:cNvSpPr>
          <p:nvPr>
            <p:ph type="sldNum" sz="quarter" idx="12"/>
          </p:nvPr>
        </p:nvSpPr>
        <p:spPr/>
        <p:txBody>
          <a:bodyPr/>
          <a:lstStyle/>
          <a:p>
            <a:fld id="{90AFC861-BB45-D449-9A9D-8C8C25F31231}" type="slidenum">
              <a:rPr lang="fr-FR" smtClean="0"/>
              <a:t>‹N°›</a:t>
            </a:fld>
            <a:endParaRPr lang="fr-FR"/>
          </a:p>
        </p:txBody>
      </p:sp>
    </p:spTree>
    <p:extLst>
      <p:ext uri="{BB962C8B-B14F-4D97-AF65-F5344CB8AC3E}">
        <p14:creationId xmlns:p14="http://schemas.microsoft.com/office/powerpoint/2010/main" val="343299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A485116-CBBD-C142-9FD8-BECCBB803CC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9FC67FB-F7FA-7E4F-A8D6-5AC1DAC746ED}"/>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3D608E5-087F-8C48-B8E0-829F974F2B31}"/>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CA0F0F24-6DA9-A14D-BC4D-3D56E977AA82}" type="datetimeFigureOut">
              <a:rPr lang="fr-FR" smtClean="0"/>
              <a:t>06/09/2023</a:t>
            </a:fld>
            <a:endParaRPr lang="fr-FR"/>
          </a:p>
        </p:txBody>
      </p:sp>
      <p:sp>
        <p:nvSpPr>
          <p:cNvPr id="5" name="Espace réservé du pied de page 4">
            <a:extLst>
              <a:ext uri="{FF2B5EF4-FFF2-40B4-BE49-F238E27FC236}">
                <a16:creationId xmlns:a16="http://schemas.microsoft.com/office/drawing/2014/main" id="{D5AC2CEF-6981-4E44-86DE-9940D37B1CEB}"/>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A138A9F-EB7E-ED4D-9534-4979406F4C90}"/>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90AFC861-BB45-D449-9A9D-8C8C25F31231}" type="slidenum">
              <a:rPr lang="fr-FR" smtClean="0"/>
              <a:t>‹N°›</a:t>
            </a:fld>
            <a:endParaRPr lang="fr-FR"/>
          </a:p>
        </p:txBody>
      </p:sp>
    </p:spTree>
    <p:extLst>
      <p:ext uri="{BB962C8B-B14F-4D97-AF65-F5344CB8AC3E}">
        <p14:creationId xmlns:p14="http://schemas.microsoft.com/office/powerpoint/2010/main" val="15760582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fr-FR"/>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3.png"/><Relationship Id="rId7" Type="http://schemas.openxmlformats.org/officeDocument/2006/relationships/image" Target="../media/image16.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5.png"/><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18.sv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4ACF4334-0E6C-FC15-0B9F-D87AEC24CFB0}"/>
              </a:ext>
            </a:extLst>
          </p:cNvPr>
          <p:cNvGrpSpPr/>
          <p:nvPr/>
        </p:nvGrpSpPr>
        <p:grpSpPr>
          <a:xfrm>
            <a:off x="2285999" y="3067953"/>
            <a:ext cx="4342564" cy="2785378"/>
            <a:chOff x="2285999" y="3067953"/>
            <a:chExt cx="4342564" cy="2785378"/>
          </a:xfrm>
        </p:grpSpPr>
        <p:sp>
          <p:nvSpPr>
            <p:cNvPr id="17" name="ZoneTexte 16">
              <a:extLst>
                <a:ext uri="{FF2B5EF4-FFF2-40B4-BE49-F238E27FC236}">
                  <a16:creationId xmlns:a16="http://schemas.microsoft.com/office/drawing/2014/main" id="{6A26FBE8-F574-9140-AE59-4D8735D4BF55}"/>
                </a:ext>
              </a:extLst>
            </p:cNvPr>
            <p:cNvSpPr txBox="1"/>
            <p:nvPr/>
          </p:nvSpPr>
          <p:spPr>
            <a:xfrm>
              <a:off x="2285999" y="3067953"/>
              <a:ext cx="4342564" cy="2785378"/>
            </a:xfrm>
            <a:custGeom>
              <a:avLst/>
              <a:gdLst>
                <a:gd name="connsiteX0" fmla="*/ 0 w 4342564"/>
                <a:gd name="connsiteY0" fmla="*/ 0 h 2785378"/>
                <a:gd name="connsiteX1" fmla="*/ 4342564 w 4342564"/>
                <a:gd name="connsiteY1" fmla="*/ 0 h 2785378"/>
                <a:gd name="connsiteX2" fmla="*/ 4342564 w 4342564"/>
                <a:gd name="connsiteY2" fmla="*/ 2785378 h 2785378"/>
                <a:gd name="connsiteX3" fmla="*/ 0 w 4342564"/>
                <a:gd name="connsiteY3" fmla="*/ 2785378 h 2785378"/>
                <a:gd name="connsiteX4" fmla="*/ 0 w 4342564"/>
                <a:gd name="connsiteY4" fmla="*/ 0 h 2785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2564" h="2785378" extrusionOk="0">
                  <a:moveTo>
                    <a:pt x="0" y="0"/>
                  </a:moveTo>
                  <a:cubicBezTo>
                    <a:pt x="1859903" y="118645"/>
                    <a:pt x="2830832" y="116012"/>
                    <a:pt x="4342564" y="0"/>
                  </a:cubicBezTo>
                  <a:cubicBezTo>
                    <a:pt x="4209682" y="985830"/>
                    <a:pt x="4427515" y="2411114"/>
                    <a:pt x="4342564" y="2785378"/>
                  </a:cubicBezTo>
                  <a:cubicBezTo>
                    <a:pt x="2973957" y="2919978"/>
                    <a:pt x="1360837" y="2628182"/>
                    <a:pt x="0" y="2785378"/>
                  </a:cubicBezTo>
                  <a:cubicBezTo>
                    <a:pt x="-20187" y="1851873"/>
                    <a:pt x="-152480" y="617668"/>
                    <a:pt x="0" y="0"/>
                  </a:cubicBezTo>
                  <a:close/>
                </a:path>
              </a:pathLst>
            </a:custGeom>
            <a:noFill/>
            <a:ln cap="sq">
              <a:solidFill>
                <a:srgbClr val="FF6417"/>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a:spAutoFit/>
            </a:bodyPr>
            <a:lstStyle/>
            <a:p>
              <a:pPr indent="857250"/>
              <a:endParaRPr lang="fr-FR" sz="1100" b="1" dirty="0">
                <a:solidFill>
                  <a:srgbClr val="3191CF"/>
                </a:solidFill>
                <a:latin typeface="Century Gothic" panose="020B0502020202020204" pitchFamily="34" charset="0"/>
              </a:endParaRPr>
            </a:p>
            <a:p>
              <a:pPr indent="857250"/>
              <a:r>
                <a:rPr lang="fr-FR" sz="1600" b="1" dirty="0">
                  <a:solidFill>
                    <a:srgbClr val="3191CF"/>
                  </a:solidFill>
                  <a:latin typeface="Century Gothic" panose="020B0502020202020204" pitchFamily="34" charset="0"/>
                </a:rPr>
                <a:t>Accroche, de quoi s’agit-il ?</a:t>
              </a:r>
            </a:p>
            <a:p>
              <a:pPr indent="15875" algn="just"/>
              <a:endParaRPr lang="fr-FR" sz="1000" i="1" dirty="0">
                <a:solidFill>
                  <a:srgbClr val="314F9E"/>
                </a:solidFill>
                <a:latin typeface="Century Gothic" panose="020B0502020202020204" pitchFamily="34" charset="0"/>
              </a:endParaRPr>
            </a:p>
            <a:p>
              <a:pPr indent="15875" algn="just"/>
              <a:r>
                <a:rPr lang="fr-FR" sz="1000" i="1" dirty="0">
                  <a:solidFill>
                    <a:srgbClr val="314F9E"/>
                  </a:solidFill>
                  <a:latin typeface="Century Gothic" panose="020B0502020202020204" pitchFamily="34" charset="0"/>
                </a:rPr>
                <a:t>1 phrase : nature de l’erreur, circonstance immédiate, danger associé</a:t>
              </a:r>
            </a:p>
            <a:p>
              <a:pPr indent="15875" algn="just"/>
              <a:r>
                <a:rPr lang="fr-FR" sz="1000" b="1" i="1" dirty="0">
                  <a:solidFill>
                    <a:srgbClr val="314F9E"/>
                  </a:solidFill>
                  <a:latin typeface="Century Gothic" panose="020B0502020202020204" pitchFamily="34" charset="0"/>
                </a:rPr>
                <a:t>L'EIGS est... chez un(e) patiente(e) âgé(e) de... survenu dans le service... spécialité... et a eu pour conséquence... </a:t>
              </a:r>
              <a:r>
                <a:rPr lang="fr-FR" sz="1200" b="1" dirty="0">
                  <a:solidFill>
                    <a:srgbClr val="3191CF"/>
                  </a:solidFill>
                  <a:latin typeface="Century Gothic" panose="020B0502020202020204" pitchFamily="34" charset="0"/>
                </a:rPr>
                <a:t> </a:t>
              </a:r>
              <a:endParaRPr lang="fr-FR" sz="1200" b="1" dirty="0">
                <a:solidFill>
                  <a:srgbClr val="314F9E"/>
                </a:solidFill>
                <a:latin typeface="Century Gothic" panose="020B0502020202020204" pitchFamily="34" charset="0"/>
              </a:endParaRPr>
            </a:p>
            <a:p>
              <a:pPr algn="just"/>
              <a:endParaRPr lang="fr-FR" sz="1200" b="1" dirty="0">
                <a:solidFill>
                  <a:srgbClr val="314F9E"/>
                </a:solidFill>
                <a:latin typeface="Century Gothic" panose="020B0502020202020204" pitchFamily="34" charset="0"/>
              </a:endParaRPr>
            </a:p>
            <a:p>
              <a:pPr algn="just"/>
              <a:endParaRPr lang="fr-FR" sz="1200" b="1" dirty="0">
                <a:solidFill>
                  <a:srgbClr val="314F9E"/>
                </a:solidFill>
                <a:latin typeface="Century Gothic" panose="020B0502020202020204" pitchFamily="34" charset="0"/>
              </a:endParaRPr>
            </a:p>
            <a:p>
              <a:pPr algn="just"/>
              <a:endParaRPr lang="fr-FR" sz="1200" b="1" dirty="0">
                <a:solidFill>
                  <a:srgbClr val="314F9E"/>
                </a:solidFill>
                <a:latin typeface="Century Gothic" panose="020B0502020202020204" pitchFamily="34" charset="0"/>
              </a:endParaRPr>
            </a:p>
            <a:p>
              <a:pPr algn="just"/>
              <a:endParaRPr lang="fr-FR" sz="1200" b="1" dirty="0">
                <a:solidFill>
                  <a:srgbClr val="314F9E"/>
                </a:solidFill>
                <a:latin typeface="Century Gothic" panose="020B0502020202020204" pitchFamily="34" charset="0"/>
              </a:endParaRPr>
            </a:p>
            <a:p>
              <a:pPr algn="just"/>
              <a:r>
                <a:rPr lang="fr-FR" sz="1200" dirty="0">
                  <a:solidFill>
                    <a:srgbClr val="FF6417"/>
                  </a:solidFill>
                  <a:latin typeface="Century Gothic" panose="020B0502020202020204" pitchFamily="34" charset="0"/>
                </a:rPr>
                <a:t>Impact patient : </a:t>
              </a:r>
            </a:p>
            <a:p>
              <a:pPr algn="just"/>
              <a:endParaRPr lang="fr-FR" sz="1200" dirty="0">
                <a:solidFill>
                  <a:srgbClr val="314F9E"/>
                </a:solidFill>
                <a:latin typeface="Century Gothic" panose="020B0502020202020204" pitchFamily="34" charset="0"/>
              </a:endParaRPr>
            </a:p>
            <a:p>
              <a:pPr algn="just"/>
              <a:endParaRPr lang="fr-FR" sz="1200" dirty="0">
                <a:solidFill>
                  <a:srgbClr val="FF6417"/>
                </a:solidFill>
                <a:latin typeface="Century Gothic" panose="020B0502020202020204" pitchFamily="34" charset="0"/>
              </a:endParaRPr>
            </a:p>
            <a:p>
              <a:pPr algn="just"/>
              <a:endParaRPr lang="fr-FR" sz="1200" dirty="0">
                <a:solidFill>
                  <a:srgbClr val="FF6417"/>
                </a:solidFill>
                <a:latin typeface="Century Gothic" panose="020B0502020202020204" pitchFamily="34" charset="0"/>
              </a:endParaRPr>
            </a:p>
          </p:txBody>
        </p:sp>
        <p:pic>
          <p:nvPicPr>
            <p:cNvPr id="21" name="Graphique 20" descr="Impatient contour">
              <a:extLst>
                <a:ext uri="{FF2B5EF4-FFF2-40B4-BE49-F238E27FC236}">
                  <a16:creationId xmlns:a16="http://schemas.microsoft.com/office/drawing/2014/main" id="{C4294244-8DBD-6D4B-98C0-5203F1DCF0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87435" y="3100035"/>
              <a:ext cx="598654" cy="578243"/>
            </a:xfrm>
            <a:prstGeom prst="rect">
              <a:avLst/>
            </a:prstGeom>
          </p:spPr>
        </p:pic>
      </p:grpSp>
      <p:sp>
        <p:nvSpPr>
          <p:cNvPr id="3" name="Rectangle 2">
            <a:extLst>
              <a:ext uri="{FF2B5EF4-FFF2-40B4-BE49-F238E27FC236}">
                <a16:creationId xmlns:a16="http://schemas.microsoft.com/office/drawing/2014/main" id="{FDD73C1D-641D-364E-AF37-D229F8DF6E9E}"/>
              </a:ext>
            </a:extLst>
          </p:cNvPr>
          <p:cNvSpPr/>
          <p:nvPr/>
        </p:nvSpPr>
        <p:spPr>
          <a:xfrm>
            <a:off x="0" y="0"/>
            <a:ext cx="2057284" cy="9906000"/>
          </a:xfrm>
          <a:prstGeom prst="rect">
            <a:avLst/>
          </a:prstGeom>
          <a:solidFill>
            <a:schemeClr val="accent1"/>
          </a:solidFill>
          <a:ln>
            <a:noFill/>
            <a:extLst>
              <a:ext uri="{C807C97D-BFC1-408E-A445-0C87EB9F89A2}">
                <ask:lineSketchStyleProps xmlns:ask="http://schemas.microsoft.com/office/drawing/2018/sketchyshapes" sd="1219033472">
                  <a:custGeom>
                    <a:avLst/>
                    <a:gdLst>
                      <a:gd name="connsiteX0" fmla="*/ 0 w 2468880"/>
                      <a:gd name="connsiteY0" fmla="*/ 0 h 10314432"/>
                      <a:gd name="connsiteX1" fmla="*/ 2468880 w 2468880"/>
                      <a:gd name="connsiteY1" fmla="*/ 0 h 10314432"/>
                      <a:gd name="connsiteX2" fmla="*/ 2468880 w 2468880"/>
                      <a:gd name="connsiteY2" fmla="*/ 10314432 h 10314432"/>
                      <a:gd name="connsiteX3" fmla="*/ 0 w 2468880"/>
                      <a:gd name="connsiteY3" fmla="*/ 10314432 h 10314432"/>
                      <a:gd name="connsiteX4" fmla="*/ 0 w 2468880"/>
                      <a:gd name="connsiteY4" fmla="*/ 0 h 10314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880" h="10314432" fill="none" extrusionOk="0">
                        <a:moveTo>
                          <a:pt x="0" y="0"/>
                        </a:moveTo>
                        <a:cubicBezTo>
                          <a:pt x="859182" y="-49533"/>
                          <a:pt x="1796872" y="-14809"/>
                          <a:pt x="2468880" y="0"/>
                        </a:cubicBezTo>
                        <a:cubicBezTo>
                          <a:pt x="2556519" y="4203200"/>
                          <a:pt x="2396201" y="6457189"/>
                          <a:pt x="2468880" y="10314432"/>
                        </a:cubicBezTo>
                        <a:cubicBezTo>
                          <a:pt x="2123533" y="10266201"/>
                          <a:pt x="1057217" y="10398887"/>
                          <a:pt x="0" y="10314432"/>
                        </a:cubicBezTo>
                        <a:cubicBezTo>
                          <a:pt x="-38581" y="6993762"/>
                          <a:pt x="63341" y="2833613"/>
                          <a:pt x="0" y="0"/>
                        </a:cubicBezTo>
                        <a:close/>
                      </a:path>
                      <a:path w="2468880" h="10314432" stroke="0" extrusionOk="0">
                        <a:moveTo>
                          <a:pt x="0" y="0"/>
                        </a:moveTo>
                        <a:cubicBezTo>
                          <a:pt x="1141118" y="118645"/>
                          <a:pt x="1736786" y="116012"/>
                          <a:pt x="2468880" y="0"/>
                        </a:cubicBezTo>
                        <a:cubicBezTo>
                          <a:pt x="2335998" y="2655075"/>
                          <a:pt x="2553831" y="8546064"/>
                          <a:pt x="2468880" y="10314432"/>
                        </a:cubicBezTo>
                        <a:cubicBezTo>
                          <a:pt x="1915322" y="10449032"/>
                          <a:pt x="493680" y="10157236"/>
                          <a:pt x="0" y="10314432"/>
                        </a:cubicBezTo>
                        <a:cubicBezTo>
                          <a:pt x="-20187" y="5243496"/>
                          <a:pt x="-152480" y="133418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CABA6321-7292-E943-B4A5-FAD360CAE475}"/>
              </a:ext>
            </a:extLst>
          </p:cNvPr>
          <p:cNvSpPr txBox="1"/>
          <p:nvPr/>
        </p:nvSpPr>
        <p:spPr>
          <a:xfrm>
            <a:off x="2215594" y="757010"/>
            <a:ext cx="4425668" cy="2431435"/>
          </a:xfrm>
          <a:prstGeom prst="rect">
            <a:avLst/>
          </a:prstGeom>
          <a:noFill/>
        </p:spPr>
        <p:txBody>
          <a:bodyPr wrap="square" rtlCol="0">
            <a:spAutoFit/>
          </a:bodyPr>
          <a:lstStyle/>
          <a:p>
            <a:pPr algn="ctr"/>
            <a:r>
              <a:rPr lang="fr-FR" b="1" dirty="0">
                <a:solidFill>
                  <a:srgbClr val="314F9E"/>
                </a:solidFill>
                <a:latin typeface="Century Gothic" panose="020B0502020202020204" pitchFamily="34" charset="0"/>
              </a:rPr>
              <a:t>FICHE RETOUR D’EXPERIENCE </a:t>
            </a:r>
          </a:p>
          <a:p>
            <a:pPr algn="ctr"/>
            <a:r>
              <a:rPr lang="fr-FR" b="1" dirty="0">
                <a:solidFill>
                  <a:srgbClr val="314F9E"/>
                </a:solidFill>
                <a:latin typeface="Century Gothic" panose="020B0502020202020204" pitchFamily="34" charset="0"/>
              </a:rPr>
              <a:t>ANALYSE APPROFONDIE EI</a:t>
            </a:r>
            <a:br>
              <a:rPr lang="fr-FR" b="1" dirty="0">
                <a:solidFill>
                  <a:srgbClr val="314F9E"/>
                </a:solidFill>
                <a:latin typeface="Century Gothic" panose="020B0502020202020204" pitchFamily="34" charset="0"/>
              </a:rPr>
            </a:br>
            <a:r>
              <a:rPr lang="fr-FR" b="1" dirty="0">
                <a:solidFill>
                  <a:srgbClr val="FF6417"/>
                </a:solidFill>
                <a:latin typeface="Century Gothic" panose="020B0502020202020204" pitchFamily="34" charset="0"/>
              </a:rPr>
              <a:t>Titre à compléter</a:t>
            </a:r>
          </a:p>
          <a:p>
            <a:pPr algn="just"/>
            <a:endParaRPr lang="fr-FR" sz="1000" b="1" dirty="0">
              <a:effectLst/>
              <a:latin typeface="Century Gothic" panose="020B0502020202020204" pitchFamily="34" charset="0"/>
            </a:endParaRPr>
          </a:p>
          <a:p>
            <a:pPr algn="just"/>
            <a:endParaRPr lang="fr-FR" sz="1000" b="1" dirty="0">
              <a:effectLst/>
              <a:latin typeface="Century Gothic" panose="020B0502020202020204" pitchFamily="34" charset="0"/>
            </a:endParaRPr>
          </a:p>
          <a:p>
            <a:pPr algn="just"/>
            <a:r>
              <a:rPr lang="fr-FR" sz="1000" i="1" dirty="0">
                <a:solidFill>
                  <a:srgbClr val="314F9E"/>
                </a:solidFill>
                <a:latin typeface="Century Gothic" panose="020B0502020202020204" pitchFamily="34" charset="0"/>
              </a:rPr>
              <a:t>Sources : collaboration FORAP, fiche REX </a:t>
            </a:r>
            <a:r>
              <a:rPr lang="fr-FR" sz="1000" i="1" dirty="0" err="1">
                <a:solidFill>
                  <a:srgbClr val="314F9E"/>
                </a:solidFill>
                <a:latin typeface="Century Gothic" panose="020B0502020202020204" pitchFamily="34" charset="0"/>
              </a:rPr>
              <a:t>Qualirel</a:t>
            </a:r>
            <a:r>
              <a:rPr lang="fr-FR" sz="1000" i="1" dirty="0">
                <a:solidFill>
                  <a:srgbClr val="314F9E"/>
                </a:solidFill>
                <a:latin typeface="Century Gothic" panose="020B0502020202020204" pitchFamily="34" charset="0"/>
              </a:rPr>
              <a:t> (réadaptation), guide HAS EIAS 2021, documents internes PASQUAL.</a:t>
            </a:r>
          </a:p>
          <a:p>
            <a:pPr algn="just"/>
            <a:endParaRPr lang="fr-FR" sz="800" b="1" dirty="0">
              <a:effectLst/>
              <a:latin typeface="Century Gothic" panose="020B0502020202020204" pitchFamily="34" charset="0"/>
            </a:endParaRPr>
          </a:p>
          <a:p>
            <a:pPr algn="just"/>
            <a:r>
              <a:rPr lang="fr-FR" sz="1000" i="1" dirty="0">
                <a:solidFill>
                  <a:srgbClr val="314F9E"/>
                </a:solidFill>
                <a:latin typeface="Century Gothic" panose="020B0502020202020204" pitchFamily="34" charset="0"/>
              </a:rPr>
              <a:t>Fiche REX élaborée à partir de l’analyse réalisée par les acteurs impliqués dans l’événement, mise à disposition dans une visée pédagogique, ne se substituant pas aux publications et recommandations en vigueur. </a:t>
            </a:r>
          </a:p>
          <a:p>
            <a:pPr algn="just"/>
            <a:endParaRPr lang="fr-FR" sz="1000" i="1" dirty="0">
              <a:solidFill>
                <a:srgbClr val="314F9E"/>
              </a:solidFill>
              <a:latin typeface="Century Gothic" panose="020B0502020202020204" pitchFamily="34" charset="0"/>
            </a:endParaRPr>
          </a:p>
        </p:txBody>
      </p:sp>
      <p:sp>
        <p:nvSpPr>
          <p:cNvPr id="9" name="ZoneTexte 8">
            <a:extLst>
              <a:ext uri="{FF2B5EF4-FFF2-40B4-BE49-F238E27FC236}">
                <a16:creationId xmlns:a16="http://schemas.microsoft.com/office/drawing/2014/main" id="{83F600A3-F858-344D-92E7-6BF0508653E3}"/>
              </a:ext>
            </a:extLst>
          </p:cNvPr>
          <p:cNvSpPr txBox="1"/>
          <p:nvPr/>
        </p:nvSpPr>
        <p:spPr>
          <a:xfrm>
            <a:off x="158309" y="2077164"/>
            <a:ext cx="1969381" cy="2677656"/>
          </a:xfrm>
          <a:prstGeom prst="rect">
            <a:avLst/>
          </a:prstGeom>
          <a:noFill/>
        </p:spPr>
        <p:txBody>
          <a:bodyPr wrap="square" rtlCol="0">
            <a:spAutoFit/>
          </a:bodyPr>
          <a:lstStyle/>
          <a:p>
            <a:pPr marL="180975" indent="-180975">
              <a:buFont typeface="Arial" panose="020B0604020202020204" pitchFamily="34" charset="0"/>
              <a:buChar char="•"/>
            </a:pPr>
            <a:r>
              <a:rPr lang="fr-FR" sz="1400" b="1" dirty="0">
                <a:solidFill>
                  <a:schemeClr val="bg1"/>
                </a:solidFill>
                <a:latin typeface="Century Gothic" panose="020B0502020202020204" pitchFamily="34" charset="0"/>
              </a:rPr>
              <a:t>Date :</a:t>
            </a:r>
          </a:p>
          <a:p>
            <a:endParaRPr lang="fr-FR" sz="1400" dirty="0">
              <a:solidFill>
                <a:schemeClr val="bg1"/>
              </a:solidFill>
              <a:latin typeface="Century Gothic" panose="020B0502020202020204" pitchFamily="34" charset="0"/>
            </a:endParaRPr>
          </a:p>
          <a:p>
            <a:endParaRPr lang="fr-FR" sz="1400" b="1" dirty="0">
              <a:solidFill>
                <a:schemeClr val="bg1"/>
              </a:solidFill>
              <a:latin typeface="Century Gothic" panose="020B0502020202020204" pitchFamily="34" charset="0"/>
            </a:endParaRPr>
          </a:p>
          <a:p>
            <a:pPr marL="180975" indent="-180975">
              <a:buFont typeface="Arial" panose="020B0604020202020204" pitchFamily="34" charset="0"/>
              <a:buChar char="•"/>
            </a:pPr>
            <a:r>
              <a:rPr lang="fr-FR" sz="1400" b="1" dirty="0">
                <a:solidFill>
                  <a:schemeClr val="bg1"/>
                </a:solidFill>
                <a:latin typeface="Century Gothic" panose="020B0502020202020204" pitchFamily="34" charset="0"/>
              </a:rPr>
              <a:t>Spécialité :</a:t>
            </a:r>
          </a:p>
          <a:p>
            <a:endParaRPr lang="fr-FR" sz="1400" dirty="0">
              <a:solidFill>
                <a:schemeClr val="bg1"/>
              </a:solidFill>
              <a:latin typeface="Century Gothic" panose="020B0502020202020204" pitchFamily="34" charset="0"/>
            </a:endParaRPr>
          </a:p>
          <a:p>
            <a:endParaRPr lang="fr-FR" sz="1400" b="1" dirty="0">
              <a:solidFill>
                <a:schemeClr val="bg1"/>
              </a:solidFill>
              <a:latin typeface="Century Gothic" panose="020B0502020202020204" pitchFamily="34" charset="0"/>
            </a:endParaRPr>
          </a:p>
          <a:p>
            <a:pPr marL="180975" indent="-180975">
              <a:buFont typeface="Arial" panose="020B0604020202020204" pitchFamily="34" charset="0"/>
              <a:buChar char="•"/>
            </a:pPr>
            <a:r>
              <a:rPr lang="fr-FR" sz="1400" b="1" dirty="0">
                <a:solidFill>
                  <a:schemeClr val="bg1"/>
                </a:solidFill>
                <a:latin typeface="Century Gothic" panose="020B0502020202020204" pitchFamily="34" charset="0"/>
              </a:rPr>
              <a:t>Filière :</a:t>
            </a:r>
          </a:p>
          <a:p>
            <a:endParaRPr lang="fr-FR" sz="1400" dirty="0">
              <a:solidFill>
                <a:schemeClr val="bg1"/>
              </a:solidFill>
              <a:latin typeface="Century Gothic" panose="020B0502020202020204" pitchFamily="34" charset="0"/>
            </a:endParaRPr>
          </a:p>
          <a:p>
            <a:endParaRPr lang="fr-FR" sz="1400" b="1" dirty="0">
              <a:solidFill>
                <a:schemeClr val="bg1"/>
              </a:solidFill>
              <a:latin typeface="Century Gothic" panose="020B0502020202020204" pitchFamily="34" charset="0"/>
            </a:endParaRPr>
          </a:p>
          <a:p>
            <a:pPr marL="180975" indent="-180975">
              <a:buFont typeface="Arial" panose="020B0604020202020204" pitchFamily="34" charset="0"/>
              <a:buChar char="•"/>
            </a:pPr>
            <a:r>
              <a:rPr lang="fr-FR" sz="1400" b="1" dirty="0">
                <a:solidFill>
                  <a:schemeClr val="bg1"/>
                </a:solidFill>
                <a:latin typeface="Century Gothic" panose="020B0502020202020204" pitchFamily="34" charset="0"/>
              </a:rPr>
              <a:t>Population : </a:t>
            </a:r>
          </a:p>
          <a:p>
            <a:endParaRPr lang="fr-FR" sz="1400" dirty="0">
              <a:solidFill>
                <a:schemeClr val="bg1"/>
              </a:solidFill>
              <a:latin typeface="Century Gothic" panose="020B0502020202020204" pitchFamily="34" charset="0"/>
            </a:endParaRPr>
          </a:p>
          <a:p>
            <a:r>
              <a:rPr lang="fr-FR" sz="1400" dirty="0">
                <a:solidFill>
                  <a:schemeClr val="bg1"/>
                </a:solidFill>
                <a:latin typeface="Century Gothic" panose="020B0502020202020204" pitchFamily="34" charset="0"/>
              </a:rPr>
              <a:t> </a:t>
            </a:r>
          </a:p>
        </p:txBody>
      </p:sp>
      <p:sp>
        <p:nvSpPr>
          <p:cNvPr id="13" name="ZoneTexte 12">
            <a:extLst>
              <a:ext uri="{FF2B5EF4-FFF2-40B4-BE49-F238E27FC236}">
                <a16:creationId xmlns:a16="http://schemas.microsoft.com/office/drawing/2014/main" id="{3E9B3154-F77E-0C4E-B7CE-B0CC506F8D8A}"/>
              </a:ext>
            </a:extLst>
          </p:cNvPr>
          <p:cNvSpPr txBox="1"/>
          <p:nvPr/>
        </p:nvSpPr>
        <p:spPr>
          <a:xfrm>
            <a:off x="158309" y="6246563"/>
            <a:ext cx="1898975" cy="2246769"/>
          </a:xfrm>
          <a:prstGeom prst="rect">
            <a:avLst/>
          </a:prstGeom>
          <a:noFill/>
        </p:spPr>
        <p:txBody>
          <a:bodyPr wrap="square" rtlCol="0">
            <a:spAutoFit/>
          </a:bodyPr>
          <a:lstStyle/>
          <a:p>
            <a:r>
              <a:rPr lang="fr-FR" sz="1400" b="1" dirty="0">
                <a:solidFill>
                  <a:schemeClr val="bg1"/>
                </a:solidFill>
                <a:latin typeface="Century Gothic" panose="020B0502020202020204" pitchFamily="34" charset="0"/>
              </a:rPr>
              <a:t>Nature des actes :</a:t>
            </a:r>
          </a:p>
          <a:p>
            <a:endParaRPr lang="fr-FR" sz="1400" b="1" dirty="0">
              <a:solidFill>
                <a:schemeClr val="bg1"/>
              </a:solidFill>
              <a:latin typeface="Century Gothic" panose="020B0502020202020204" pitchFamily="34" charset="0"/>
            </a:endParaRPr>
          </a:p>
          <a:p>
            <a:pPr marL="323850" indent="-285750">
              <a:buFont typeface="Courier New" panose="02070309020205020404" pitchFamily="49" charset="0"/>
              <a:buChar char="o"/>
            </a:pPr>
            <a:r>
              <a:rPr lang="fr-FR" sz="1400" b="1" dirty="0">
                <a:solidFill>
                  <a:schemeClr val="bg1"/>
                </a:solidFill>
                <a:latin typeface="Century Gothic" panose="020B0502020202020204" pitchFamily="34" charset="0"/>
              </a:rPr>
              <a:t>Thérapeutique</a:t>
            </a:r>
          </a:p>
          <a:p>
            <a:pPr marL="323850" indent="-285750">
              <a:buFont typeface="Courier New" panose="02070309020205020404" pitchFamily="49" charset="0"/>
              <a:buChar char="o"/>
            </a:pPr>
            <a:endParaRPr lang="fr-FR" sz="1400" b="1" dirty="0">
              <a:solidFill>
                <a:schemeClr val="bg1"/>
              </a:solidFill>
              <a:latin typeface="Century Gothic" panose="020B0502020202020204" pitchFamily="34" charset="0"/>
            </a:endParaRPr>
          </a:p>
          <a:p>
            <a:pPr marL="323850" indent="-285750">
              <a:buFont typeface="Courier New" panose="02070309020205020404" pitchFamily="49" charset="0"/>
              <a:buChar char="o"/>
            </a:pPr>
            <a:r>
              <a:rPr lang="fr-FR" sz="1400" b="1" dirty="0">
                <a:solidFill>
                  <a:schemeClr val="bg1"/>
                </a:solidFill>
                <a:latin typeface="Century Gothic" panose="020B0502020202020204" pitchFamily="34" charset="0"/>
              </a:rPr>
              <a:t>Diagnostique</a:t>
            </a:r>
          </a:p>
          <a:p>
            <a:pPr marL="323850" indent="-285750">
              <a:buFont typeface="Courier New" panose="02070309020205020404" pitchFamily="49" charset="0"/>
              <a:buChar char="o"/>
            </a:pPr>
            <a:endParaRPr lang="fr-FR" sz="1400" b="1" dirty="0">
              <a:solidFill>
                <a:schemeClr val="bg1"/>
              </a:solidFill>
              <a:latin typeface="Century Gothic" panose="020B0502020202020204" pitchFamily="34" charset="0"/>
            </a:endParaRPr>
          </a:p>
          <a:p>
            <a:pPr marL="323850" indent="-285750">
              <a:buFont typeface="Courier New" panose="02070309020205020404" pitchFamily="49" charset="0"/>
              <a:buChar char="o"/>
            </a:pPr>
            <a:r>
              <a:rPr lang="fr-FR" sz="1400" b="1" dirty="0">
                <a:solidFill>
                  <a:schemeClr val="bg1"/>
                </a:solidFill>
                <a:latin typeface="Century Gothic" panose="020B0502020202020204" pitchFamily="34" charset="0"/>
              </a:rPr>
              <a:t>A visée esthétique</a:t>
            </a:r>
          </a:p>
          <a:p>
            <a:pPr marL="323850" indent="-285750">
              <a:buFont typeface="Courier New" panose="02070309020205020404" pitchFamily="49" charset="0"/>
              <a:buChar char="o"/>
            </a:pPr>
            <a:endParaRPr lang="fr-FR" sz="1400" b="1" dirty="0">
              <a:solidFill>
                <a:schemeClr val="bg1"/>
              </a:solidFill>
              <a:latin typeface="Century Gothic" panose="020B0502020202020204" pitchFamily="34" charset="0"/>
            </a:endParaRPr>
          </a:p>
          <a:p>
            <a:pPr marL="323850" indent="-285750">
              <a:buFont typeface="Courier New" panose="02070309020205020404" pitchFamily="49" charset="0"/>
              <a:buChar char="o"/>
            </a:pPr>
            <a:r>
              <a:rPr lang="fr-FR" sz="1400" b="1" dirty="0">
                <a:solidFill>
                  <a:schemeClr val="bg1"/>
                </a:solidFill>
                <a:latin typeface="Century Gothic" panose="020B0502020202020204" pitchFamily="34" charset="0"/>
              </a:rPr>
              <a:t>Préventif</a:t>
            </a:r>
          </a:p>
        </p:txBody>
      </p:sp>
      <p:grpSp>
        <p:nvGrpSpPr>
          <p:cNvPr id="25" name="Groupe 24">
            <a:extLst>
              <a:ext uri="{FF2B5EF4-FFF2-40B4-BE49-F238E27FC236}">
                <a16:creationId xmlns:a16="http://schemas.microsoft.com/office/drawing/2014/main" id="{3FD32A28-D979-194A-A1CF-07E0850F3F84}"/>
              </a:ext>
            </a:extLst>
          </p:cNvPr>
          <p:cNvGrpSpPr/>
          <p:nvPr/>
        </p:nvGrpSpPr>
        <p:grpSpPr>
          <a:xfrm>
            <a:off x="2306797" y="5975667"/>
            <a:ext cx="4342564" cy="3785652"/>
            <a:chOff x="2298697" y="2830281"/>
            <a:chExt cx="4342564" cy="3785652"/>
          </a:xfrm>
        </p:grpSpPr>
        <p:sp>
          <p:nvSpPr>
            <p:cNvPr id="15" name="ZoneTexte 14">
              <a:extLst>
                <a:ext uri="{FF2B5EF4-FFF2-40B4-BE49-F238E27FC236}">
                  <a16:creationId xmlns:a16="http://schemas.microsoft.com/office/drawing/2014/main" id="{700C6564-1537-4D48-8DB9-E14CA3230319}"/>
                </a:ext>
              </a:extLst>
            </p:cNvPr>
            <p:cNvSpPr txBox="1"/>
            <p:nvPr/>
          </p:nvSpPr>
          <p:spPr>
            <a:xfrm>
              <a:off x="2298697" y="2830281"/>
              <a:ext cx="4342564" cy="3785652"/>
            </a:xfrm>
            <a:custGeom>
              <a:avLst/>
              <a:gdLst>
                <a:gd name="connsiteX0" fmla="*/ 0 w 4342564"/>
                <a:gd name="connsiteY0" fmla="*/ 0 h 3785652"/>
                <a:gd name="connsiteX1" fmla="*/ 4342564 w 4342564"/>
                <a:gd name="connsiteY1" fmla="*/ 0 h 3785652"/>
                <a:gd name="connsiteX2" fmla="*/ 4342564 w 4342564"/>
                <a:gd name="connsiteY2" fmla="*/ 3785652 h 3785652"/>
                <a:gd name="connsiteX3" fmla="*/ 0 w 4342564"/>
                <a:gd name="connsiteY3" fmla="*/ 3785652 h 3785652"/>
                <a:gd name="connsiteX4" fmla="*/ 0 w 4342564"/>
                <a:gd name="connsiteY4" fmla="*/ 0 h 3785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2564" h="3785652" extrusionOk="0">
                  <a:moveTo>
                    <a:pt x="0" y="0"/>
                  </a:moveTo>
                  <a:cubicBezTo>
                    <a:pt x="1859903" y="118645"/>
                    <a:pt x="2830832" y="116012"/>
                    <a:pt x="4342564" y="0"/>
                  </a:cubicBezTo>
                  <a:cubicBezTo>
                    <a:pt x="4209682" y="637042"/>
                    <a:pt x="4427515" y="3121186"/>
                    <a:pt x="4342564" y="3785652"/>
                  </a:cubicBezTo>
                  <a:cubicBezTo>
                    <a:pt x="2973957" y="3920252"/>
                    <a:pt x="1360837" y="3628456"/>
                    <a:pt x="0" y="3785652"/>
                  </a:cubicBezTo>
                  <a:cubicBezTo>
                    <a:pt x="-20187" y="3244272"/>
                    <a:pt x="-152480" y="680335"/>
                    <a:pt x="0" y="0"/>
                  </a:cubicBezTo>
                  <a:close/>
                </a:path>
              </a:pathLst>
            </a:custGeom>
            <a:noFill/>
            <a:ln>
              <a:solidFill>
                <a:srgbClr val="FF6417"/>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a:spAutoFit/>
            </a:bodyPr>
            <a:lstStyle/>
            <a:p>
              <a:pPr algn="ctr"/>
              <a:endParaRPr lang="fr-FR" sz="1800" b="1" dirty="0">
                <a:solidFill>
                  <a:srgbClr val="3191CF"/>
                </a:solidFill>
                <a:latin typeface="Century Gothic" panose="020B0502020202020204" pitchFamily="34" charset="0"/>
              </a:endParaRPr>
            </a:p>
            <a:p>
              <a:r>
                <a:rPr lang="fr-FR" sz="1800" b="1" dirty="0">
                  <a:solidFill>
                    <a:srgbClr val="3191CF"/>
                  </a:solidFill>
                  <a:latin typeface="Century Gothic" panose="020B0502020202020204" pitchFamily="34" charset="0"/>
                </a:rPr>
                <a:t>	</a:t>
              </a:r>
              <a:r>
                <a:rPr lang="fr-FR" sz="1600" b="1" dirty="0">
                  <a:solidFill>
                    <a:srgbClr val="3191CF"/>
                  </a:solidFill>
                  <a:latin typeface="Century Gothic" panose="020B0502020202020204" pitchFamily="34" charset="0"/>
                </a:rPr>
                <a:t>Résumé de l’événement</a:t>
              </a:r>
              <a:endParaRPr lang="fr-FR" sz="1600" dirty="0">
                <a:solidFill>
                  <a:srgbClr val="3191CF"/>
                </a:solidFill>
                <a:latin typeface="Century Gothic" panose="020B0502020202020204" pitchFamily="34" charset="0"/>
              </a:endParaRPr>
            </a:p>
            <a:p>
              <a:pPr algn="just"/>
              <a:endParaRPr lang="fr-FR" sz="1800" dirty="0">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200" dirty="0">
                <a:solidFill>
                  <a:srgbClr val="314F9E"/>
                </a:solidFill>
                <a:latin typeface="Century Gothic" panose="020B0502020202020204" pitchFamily="34" charset="0"/>
              </a:endParaRPr>
            </a:p>
            <a:p>
              <a:pPr algn="just"/>
              <a:endParaRPr lang="fr-FR" sz="1800" dirty="0">
                <a:latin typeface="Century Gothic" panose="020B0502020202020204" pitchFamily="34" charset="0"/>
              </a:endParaRPr>
            </a:p>
          </p:txBody>
        </p:sp>
        <p:pic>
          <p:nvPicPr>
            <p:cNvPr id="19" name="Graphique 18" descr="Ampoule et engrenage avec un remplissage uni">
              <a:extLst>
                <a:ext uri="{FF2B5EF4-FFF2-40B4-BE49-F238E27FC236}">
                  <a16:creationId xmlns:a16="http://schemas.microsoft.com/office/drawing/2014/main" id="{95A1C12B-F2C5-0C41-8DB4-39076673472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64790" y="2910963"/>
              <a:ext cx="673710" cy="673710"/>
            </a:xfrm>
            <a:prstGeom prst="rect">
              <a:avLst/>
            </a:prstGeom>
          </p:spPr>
        </p:pic>
      </p:grpSp>
      <p:pic>
        <p:nvPicPr>
          <p:cNvPr id="12" name="Image 67">
            <a:extLst>
              <a:ext uri="{FF2B5EF4-FFF2-40B4-BE49-F238E27FC236}">
                <a16:creationId xmlns:a16="http://schemas.microsoft.com/office/drawing/2014/main" id="{E553AD78-F484-0FF6-ECD8-3E6790863C16}"/>
              </a:ext>
            </a:extLst>
          </p:cNvPr>
          <p:cNvPicPr>
            <a:picLocks noChangeAspect="1"/>
          </p:cNvPicPr>
          <p:nvPr/>
        </p:nvPicPr>
        <p:blipFill>
          <a:blip r:embed="rId7"/>
          <a:stretch/>
        </p:blipFill>
        <p:spPr bwMode="auto">
          <a:xfrm>
            <a:off x="2257515" y="131982"/>
            <a:ext cx="1172725" cy="515502"/>
          </a:xfrm>
          <a:prstGeom prst="rect">
            <a:avLst/>
          </a:prstGeom>
        </p:spPr>
      </p:pic>
      <p:pic>
        <p:nvPicPr>
          <p:cNvPr id="2" name="Image 1">
            <a:extLst>
              <a:ext uri="{FF2B5EF4-FFF2-40B4-BE49-F238E27FC236}">
                <a16:creationId xmlns:a16="http://schemas.microsoft.com/office/drawing/2014/main" id="{B47443EC-22ED-B7BC-D1EF-A1EFC2B7D88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85274" y="152082"/>
            <a:ext cx="1172726" cy="599887"/>
          </a:xfrm>
          <a:prstGeom prst="rect">
            <a:avLst/>
          </a:prstGeom>
          <a:solidFill>
            <a:srgbClr val="61BCAB"/>
          </a:solidFill>
        </p:spPr>
      </p:pic>
    </p:spTree>
    <p:extLst>
      <p:ext uri="{BB962C8B-B14F-4D97-AF65-F5344CB8AC3E}">
        <p14:creationId xmlns:p14="http://schemas.microsoft.com/office/powerpoint/2010/main" val="208933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D92264-B919-9B4B-975F-0AB4113EE92B}"/>
              </a:ext>
            </a:extLst>
          </p:cNvPr>
          <p:cNvSpPr>
            <a:spLocks noGrp="1"/>
          </p:cNvSpPr>
          <p:nvPr>
            <p:ph type="title"/>
          </p:nvPr>
        </p:nvSpPr>
        <p:spPr>
          <a:xfrm>
            <a:off x="0" y="582653"/>
            <a:ext cx="6858000" cy="983337"/>
          </a:xfrm>
        </p:spPr>
        <p:txBody>
          <a:bodyPr>
            <a:normAutofit/>
          </a:bodyPr>
          <a:lstStyle/>
          <a:p>
            <a:pPr algn="ctr"/>
            <a:br>
              <a:rPr lang="fr-FR" sz="1800" b="1" dirty="0">
                <a:solidFill>
                  <a:srgbClr val="314F9E"/>
                </a:solidFill>
                <a:latin typeface="Century Gothic" panose="020B0502020202020204" pitchFamily="34" charset="0"/>
                <a:ea typeface="+mn-ea"/>
                <a:cs typeface="+mn-cs"/>
              </a:rPr>
            </a:br>
            <a:r>
              <a:rPr lang="fr-FR" sz="1600" b="1" dirty="0">
                <a:solidFill>
                  <a:srgbClr val="3191CF"/>
                </a:solidFill>
                <a:latin typeface="Century Gothic" panose="020B0502020202020204" pitchFamily="34" charset="0"/>
                <a:ea typeface="+mn-ea"/>
                <a:cs typeface="+mn-cs"/>
              </a:rPr>
              <a:t>C</a:t>
            </a:r>
            <a:r>
              <a:rPr lang="fr-FR" sz="1600" b="1" dirty="0">
                <a:solidFill>
                  <a:srgbClr val="3191CF"/>
                </a:solidFill>
                <a:latin typeface="Century Gothic" panose="020B0502020202020204" pitchFamily="34" charset="0"/>
              </a:rPr>
              <a:t>hronologie de l’événement indésirable</a:t>
            </a:r>
            <a:endParaRPr lang="fr-FR" sz="1600" dirty="0">
              <a:latin typeface="Century Gothic" panose="020B0502020202020204" pitchFamily="34" charset="0"/>
            </a:endParaRPr>
          </a:p>
        </p:txBody>
      </p:sp>
      <p:graphicFrame>
        <p:nvGraphicFramePr>
          <p:cNvPr id="5" name="Tableau 5">
            <a:extLst>
              <a:ext uri="{FF2B5EF4-FFF2-40B4-BE49-F238E27FC236}">
                <a16:creationId xmlns:a16="http://schemas.microsoft.com/office/drawing/2014/main" id="{C047A62A-FC61-7343-897D-4490C2B7B978}"/>
              </a:ext>
            </a:extLst>
          </p:cNvPr>
          <p:cNvGraphicFramePr>
            <a:graphicFrameLocks noGrp="1"/>
          </p:cNvGraphicFramePr>
          <p:nvPr>
            <p:extLst>
              <p:ext uri="{D42A27DB-BD31-4B8C-83A1-F6EECF244321}">
                <p14:modId xmlns:p14="http://schemas.microsoft.com/office/powerpoint/2010/main" val="3850775832"/>
              </p:ext>
            </p:extLst>
          </p:nvPr>
        </p:nvGraphicFramePr>
        <p:xfrm>
          <a:off x="396842" y="1696617"/>
          <a:ext cx="6129336" cy="7930140"/>
        </p:xfrm>
        <a:graphic>
          <a:graphicData uri="http://schemas.openxmlformats.org/drawingml/2006/table">
            <a:tbl>
              <a:tblPr firstRow="1" bandRow="1">
                <a:tableStyleId>{5C22544A-7EE6-4342-B048-85BDC9FD1C3A}</a:tableStyleId>
              </a:tblPr>
              <a:tblGrid>
                <a:gridCol w="1128714">
                  <a:extLst>
                    <a:ext uri="{9D8B030D-6E8A-4147-A177-3AD203B41FA5}">
                      <a16:colId xmlns:a16="http://schemas.microsoft.com/office/drawing/2014/main" val="3394134678"/>
                    </a:ext>
                  </a:extLst>
                </a:gridCol>
                <a:gridCol w="1435100">
                  <a:extLst>
                    <a:ext uri="{9D8B030D-6E8A-4147-A177-3AD203B41FA5}">
                      <a16:colId xmlns:a16="http://schemas.microsoft.com/office/drawing/2014/main" val="1351282530"/>
                    </a:ext>
                  </a:extLst>
                </a:gridCol>
                <a:gridCol w="2033188">
                  <a:extLst>
                    <a:ext uri="{9D8B030D-6E8A-4147-A177-3AD203B41FA5}">
                      <a16:colId xmlns:a16="http://schemas.microsoft.com/office/drawing/2014/main" val="2838787723"/>
                    </a:ext>
                  </a:extLst>
                </a:gridCol>
                <a:gridCol w="1532334">
                  <a:extLst>
                    <a:ext uri="{9D8B030D-6E8A-4147-A177-3AD203B41FA5}">
                      <a16:colId xmlns:a16="http://schemas.microsoft.com/office/drawing/2014/main" val="3140701618"/>
                    </a:ext>
                  </a:extLst>
                </a:gridCol>
              </a:tblGrid>
              <a:tr h="396779">
                <a:tc>
                  <a:txBody>
                    <a:bodyPr/>
                    <a:lstStyle/>
                    <a:p>
                      <a:pPr marL="0" algn="ctr" defTabSz="514350" rtl="0" eaLnBrk="1" latinLnBrk="0" hangingPunct="1"/>
                      <a:r>
                        <a:rPr lang="fr-FR" sz="1600" b="1" kern="1200" dirty="0">
                          <a:solidFill>
                            <a:schemeClr val="lt1"/>
                          </a:solidFill>
                          <a:latin typeface="Raleway" pitchFamily="2" charset="77"/>
                          <a:ea typeface="+mn-ea"/>
                          <a:cs typeface="+mn-cs"/>
                        </a:rPr>
                        <a:t>Quand ?</a:t>
                      </a:r>
                    </a:p>
                  </a:txBody>
                  <a:tcPr>
                    <a:solidFill>
                      <a:schemeClr val="accent1"/>
                    </a:solidFill>
                  </a:tcPr>
                </a:tc>
                <a:tc>
                  <a:txBody>
                    <a:bodyPr/>
                    <a:lstStyle/>
                    <a:p>
                      <a:pPr marL="0" algn="ctr" defTabSz="514350" rtl="0" eaLnBrk="1" latinLnBrk="0" hangingPunct="1"/>
                      <a:r>
                        <a:rPr lang="fr-FR" sz="1600" b="1" kern="1200" dirty="0">
                          <a:solidFill>
                            <a:schemeClr val="lt1"/>
                          </a:solidFill>
                          <a:latin typeface="Raleway" pitchFamily="2" charset="77"/>
                          <a:ea typeface="+mn-ea"/>
                          <a:cs typeface="+mn-cs"/>
                        </a:rPr>
                        <a:t>Qui ?</a:t>
                      </a:r>
                    </a:p>
                  </a:txBody>
                  <a:tcPr>
                    <a:solidFill>
                      <a:schemeClr val="accent1"/>
                    </a:solidFill>
                  </a:tcPr>
                </a:tc>
                <a:tc>
                  <a:txBody>
                    <a:bodyPr/>
                    <a:lstStyle/>
                    <a:p>
                      <a:pPr marL="0" algn="ctr" defTabSz="514350" rtl="0" eaLnBrk="1" latinLnBrk="0" hangingPunct="1"/>
                      <a:r>
                        <a:rPr lang="fr-FR" sz="1600" b="1" kern="1200" dirty="0">
                          <a:solidFill>
                            <a:schemeClr val="lt1"/>
                          </a:solidFill>
                          <a:latin typeface="Raleway" pitchFamily="2" charset="77"/>
                          <a:ea typeface="+mn-ea"/>
                          <a:cs typeface="+mn-cs"/>
                        </a:rPr>
                        <a:t>Quelle action ?</a:t>
                      </a:r>
                    </a:p>
                  </a:txBody>
                  <a:tcPr>
                    <a:solidFill>
                      <a:schemeClr val="accent1"/>
                    </a:solidFill>
                  </a:tcPr>
                </a:tc>
                <a:tc>
                  <a:txBody>
                    <a:bodyPr/>
                    <a:lstStyle/>
                    <a:p>
                      <a:pPr algn="ctr"/>
                      <a:r>
                        <a:rPr lang="fr-FR" sz="1600" dirty="0">
                          <a:latin typeface="Raleway" pitchFamily="2" charset="77"/>
                        </a:rPr>
                        <a:t>Comment ?</a:t>
                      </a:r>
                    </a:p>
                  </a:txBody>
                  <a:tcPr>
                    <a:solidFill>
                      <a:schemeClr val="accent1"/>
                    </a:solidFill>
                  </a:tcPr>
                </a:tc>
                <a:extLst>
                  <a:ext uri="{0D108BD9-81ED-4DB2-BD59-A6C34878D82A}">
                    <a16:rowId xmlns:a16="http://schemas.microsoft.com/office/drawing/2014/main" val="373263464"/>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2470661847"/>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963498736"/>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33881802"/>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458374459"/>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18765535"/>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002755149"/>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677753628"/>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117535583"/>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622242826"/>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944434750"/>
                  </a:ext>
                </a:extLst>
              </a:tr>
              <a:tr h="684851">
                <a:tc>
                  <a:txBody>
                    <a:bodyPr/>
                    <a:lstStyle/>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p>
                      <a:endParaRPr lang="fr-FR" sz="1200" dirty="0">
                        <a:solidFill>
                          <a:srgbClr val="314F9E"/>
                        </a:solidFill>
                        <a:latin typeface="Century Gothic" panose="020B0502020202020204" pitchFamily="34" charset="0"/>
                      </a:endParaRPr>
                    </a:p>
                  </a:txBody>
                  <a:tcPr/>
                </a:tc>
                <a:tc gridSpan="3">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tc hMerge="1">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2388210639"/>
                  </a:ext>
                </a:extLst>
              </a:tr>
            </a:tbl>
          </a:graphicData>
        </a:graphic>
      </p:graphicFrame>
      <p:pic>
        <p:nvPicPr>
          <p:cNvPr id="9" name="Graphique 8" descr="Horloge avec un remplissage uni">
            <a:extLst>
              <a:ext uri="{FF2B5EF4-FFF2-40B4-BE49-F238E27FC236}">
                <a16:creationId xmlns:a16="http://schemas.microsoft.com/office/drawing/2014/main" id="{E8A834D2-60AE-3B41-A3FA-B4DBE7D134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2934" y="744066"/>
            <a:ext cx="821924" cy="821924"/>
          </a:xfrm>
          <a:prstGeom prst="rect">
            <a:avLst/>
          </a:prstGeom>
        </p:spPr>
      </p:pic>
      <p:pic>
        <p:nvPicPr>
          <p:cNvPr id="6" name="Image 67">
            <a:extLst>
              <a:ext uri="{FF2B5EF4-FFF2-40B4-BE49-F238E27FC236}">
                <a16:creationId xmlns:a16="http://schemas.microsoft.com/office/drawing/2014/main" id="{D984F261-DF53-2DBF-C721-3A5BD3F3012B}"/>
              </a:ext>
            </a:extLst>
          </p:cNvPr>
          <p:cNvPicPr>
            <a:picLocks noChangeAspect="1"/>
          </p:cNvPicPr>
          <p:nvPr/>
        </p:nvPicPr>
        <p:blipFill>
          <a:blip r:embed="rId5"/>
          <a:stretch/>
        </p:blipFill>
        <p:spPr bwMode="auto">
          <a:xfrm>
            <a:off x="396842" y="114561"/>
            <a:ext cx="1172725" cy="515502"/>
          </a:xfrm>
          <a:prstGeom prst="rect">
            <a:avLst/>
          </a:prstGeom>
        </p:spPr>
      </p:pic>
      <p:pic>
        <p:nvPicPr>
          <p:cNvPr id="4" name="Image 3">
            <a:extLst>
              <a:ext uri="{FF2B5EF4-FFF2-40B4-BE49-F238E27FC236}">
                <a16:creationId xmlns:a16="http://schemas.microsoft.com/office/drawing/2014/main" id="{D605F314-9978-3252-6BCA-A0285E4519D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85274" y="152082"/>
            <a:ext cx="1172726" cy="599887"/>
          </a:xfrm>
          <a:prstGeom prst="rect">
            <a:avLst/>
          </a:prstGeom>
          <a:solidFill>
            <a:srgbClr val="61BCAB"/>
          </a:solidFill>
        </p:spPr>
      </p:pic>
    </p:spTree>
    <p:extLst>
      <p:ext uri="{BB962C8B-B14F-4D97-AF65-F5344CB8AC3E}">
        <p14:creationId xmlns:p14="http://schemas.microsoft.com/office/powerpoint/2010/main" val="275744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E4C71C85-B0E4-B64E-B3F9-B2A1930C958D}"/>
              </a:ext>
            </a:extLst>
          </p:cNvPr>
          <p:cNvGraphicFramePr>
            <a:graphicFrameLocks noGrp="1"/>
          </p:cNvGraphicFramePr>
          <p:nvPr>
            <p:extLst>
              <p:ext uri="{D42A27DB-BD31-4B8C-83A1-F6EECF244321}">
                <p14:modId xmlns:p14="http://schemas.microsoft.com/office/powerpoint/2010/main" val="1857323670"/>
              </p:ext>
            </p:extLst>
          </p:nvPr>
        </p:nvGraphicFramePr>
        <p:xfrm>
          <a:off x="471483" y="3743988"/>
          <a:ext cx="5915024" cy="5857211"/>
        </p:xfrm>
        <a:graphic>
          <a:graphicData uri="http://schemas.openxmlformats.org/drawingml/2006/table">
            <a:tbl>
              <a:tblPr firstRow="1" bandRow="1">
                <a:tableStyleId>{5C22544A-7EE6-4342-B048-85BDC9FD1C3A}</a:tableStyleId>
              </a:tblPr>
              <a:tblGrid>
                <a:gridCol w="2957512">
                  <a:extLst>
                    <a:ext uri="{9D8B030D-6E8A-4147-A177-3AD203B41FA5}">
                      <a16:colId xmlns:a16="http://schemas.microsoft.com/office/drawing/2014/main" val="616975868"/>
                    </a:ext>
                  </a:extLst>
                </a:gridCol>
                <a:gridCol w="2957512">
                  <a:extLst>
                    <a:ext uri="{9D8B030D-6E8A-4147-A177-3AD203B41FA5}">
                      <a16:colId xmlns:a16="http://schemas.microsoft.com/office/drawing/2014/main" val="3313100817"/>
                    </a:ext>
                  </a:extLst>
                </a:gridCol>
              </a:tblGrid>
              <a:tr h="5423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chemeClr val="lt1"/>
                          </a:solidFill>
                          <a:effectLst/>
                          <a:latin typeface="Century Gothic" panose="020B0502020202020204" pitchFamily="34" charset="0"/>
                          <a:ea typeface="+mn-ea"/>
                          <a:cs typeface="+mn-cs"/>
                        </a:rPr>
                        <a:t>Catégorie de causes</a:t>
                      </a:r>
                      <a:endParaRPr lang="fr-FR" sz="1200" dirty="0">
                        <a:effectLst/>
                        <a:latin typeface="Century Gothic" panose="020B0502020202020204" pitchFamily="34" charset="0"/>
                      </a:endParaRPr>
                    </a:p>
                    <a:p>
                      <a:endParaRPr lang="fr-FR" sz="1200" dirty="0">
                        <a:latin typeface="Century Gothic" panose="020B0502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chemeClr val="lt1"/>
                          </a:solidFill>
                          <a:effectLst/>
                          <a:latin typeface="Century Gothic" panose="020B0502020202020204" pitchFamily="34" charset="0"/>
                          <a:ea typeface="+mn-ea"/>
                          <a:cs typeface="+mn-cs"/>
                        </a:rPr>
                        <a:t>Causes profondes identifiées </a:t>
                      </a:r>
                      <a:endParaRPr lang="fr-FR" sz="1200" dirty="0">
                        <a:effectLst/>
                        <a:latin typeface="Century Gothic" panose="020B0502020202020204" pitchFamily="34" charset="0"/>
                      </a:endParaRPr>
                    </a:p>
                    <a:p>
                      <a:endParaRPr lang="fr-FR" sz="1200" dirty="0">
                        <a:latin typeface="Century Gothic" panose="020B0502020202020204" pitchFamily="34" charset="0"/>
                      </a:endParaRPr>
                    </a:p>
                  </a:txBody>
                  <a:tcPr/>
                </a:tc>
                <a:extLst>
                  <a:ext uri="{0D108BD9-81ED-4DB2-BD59-A6C34878D82A}">
                    <a16:rowId xmlns:a16="http://schemas.microsoft.com/office/drawing/2014/main" val="4277898190"/>
                  </a:ext>
                </a:extLst>
              </a:tr>
              <a:tr h="7592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rgbClr val="314F9E"/>
                          </a:solidFill>
                          <a:effectLst/>
                          <a:latin typeface="Century Gothic" panose="020B0502020202020204" pitchFamily="34" charset="0"/>
                          <a:ea typeface="+mn-ea"/>
                          <a:cs typeface="+mn-cs"/>
                        </a:rPr>
                        <a:t>Patient </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200" b="1" dirty="0">
                        <a:solidFill>
                          <a:srgbClr val="314F9E"/>
                        </a:solidFill>
                        <a:effectLst/>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650312284"/>
                  </a:ext>
                </a:extLst>
              </a:tr>
              <a:tr h="7592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rgbClr val="314F9E"/>
                          </a:solidFill>
                          <a:effectLst/>
                          <a:latin typeface="Century Gothic" panose="020B0502020202020204" pitchFamily="34" charset="0"/>
                          <a:ea typeface="+mn-ea"/>
                          <a:cs typeface="+mn-cs"/>
                        </a:rPr>
                        <a:t>Professionnel </a:t>
                      </a:r>
                      <a:endParaRPr lang="fr-FR" sz="1200" b="1" dirty="0">
                        <a:solidFill>
                          <a:srgbClr val="314F9E"/>
                        </a:solidFill>
                        <a:effectLst/>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a:solidFill>
                          <a:srgbClr val="314F9E"/>
                        </a:solidFill>
                        <a:latin typeface="Century Gothic" panose="020B0502020202020204" pitchFamily="34" charset="0"/>
                      </a:endParaRPr>
                    </a:p>
                  </a:txBody>
                  <a:tcPr/>
                </a:tc>
                <a:extLst>
                  <a:ext uri="{0D108BD9-81ED-4DB2-BD59-A6C34878D82A}">
                    <a16:rowId xmlns:a16="http://schemas.microsoft.com/office/drawing/2014/main" val="343789961"/>
                  </a:ext>
                </a:extLst>
              </a:tr>
              <a:tr h="7592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rgbClr val="314F9E"/>
                          </a:solidFill>
                          <a:effectLst/>
                          <a:latin typeface="Century Gothic" panose="020B0502020202020204" pitchFamily="34" charset="0"/>
                          <a:ea typeface="+mn-ea"/>
                          <a:cs typeface="+mn-cs"/>
                        </a:rPr>
                        <a:t>Équipe </a:t>
                      </a:r>
                      <a:endParaRPr lang="fr-FR" sz="1200" b="1" dirty="0">
                        <a:solidFill>
                          <a:srgbClr val="314F9E"/>
                        </a:solidFill>
                        <a:effectLst/>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014027434"/>
                  </a:ext>
                </a:extLst>
              </a:tr>
              <a:tr h="7592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rgbClr val="314F9E"/>
                          </a:solidFill>
                          <a:effectLst/>
                          <a:latin typeface="Century Gothic" panose="020B0502020202020204" pitchFamily="34" charset="0"/>
                          <a:ea typeface="+mn-ea"/>
                          <a:cs typeface="+mn-cs"/>
                        </a:rPr>
                        <a:t>Tâches à accomplir </a:t>
                      </a:r>
                      <a:endParaRPr lang="fr-FR" sz="1200" b="1" dirty="0">
                        <a:solidFill>
                          <a:srgbClr val="314F9E"/>
                        </a:solidFill>
                        <a:effectLst/>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a:solidFill>
                          <a:srgbClr val="314F9E"/>
                        </a:solidFill>
                        <a:latin typeface="Century Gothic" panose="020B0502020202020204" pitchFamily="34" charset="0"/>
                      </a:endParaRPr>
                    </a:p>
                  </a:txBody>
                  <a:tcPr/>
                </a:tc>
                <a:extLst>
                  <a:ext uri="{0D108BD9-81ED-4DB2-BD59-A6C34878D82A}">
                    <a16:rowId xmlns:a16="http://schemas.microsoft.com/office/drawing/2014/main" val="2543624770"/>
                  </a:ext>
                </a:extLst>
              </a:tr>
              <a:tr h="7592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rgbClr val="314F9E"/>
                          </a:solidFill>
                          <a:effectLst/>
                          <a:latin typeface="Century Gothic" panose="020B0502020202020204" pitchFamily="34" charset="0"/>
                          <a:ea typeface="+mn-ea"/>
                          <a:cs typeface="+mn-cs"/>
                        </a:rPr>
                        <a:t>Environnement de travail </a:t>
                      </a:r>
                      <a:endParaRPr lang="fr-FR" sz="1200" b="1" dirty="0">
                        <a:solidFill>
                          <a:srgbClr val="314F9E"/>
                        </a:solidFill>
                        <a:effectLst/>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a:solidFill>
                          <a:srgbClr val="314F9E"/>
                        </a:solidFill>
                        <a:latin typeface="Century Gothic" panose="020B0502020202020204" pitchFamily="34" charset="0"/>
                      </a:endParaRPr>
                    </a:p>
                  </a:txBody>
                  <a:tcPr/>
                </a:tc>
                <a:extLst>
                  <a:ext uri="{0D108BD9-81ED-4DB2-BD59-A6C34878D82A}">
                    <a16:rowId xmlns:a16="http://schemas.microsoft.com/office/drawing/2014/main" val="2768584890"/>
                  </a:ext>
                </a:extLst>
              </a:tr>
              <a:tr h="7592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rgbClr val="314F9E"/>
                          </a:solidFill>
                          <a:effectLst/>
                          <a:latin typeface="Century Gothic" panose="020B0502020202020204" pitchFamily="34" charset="0"/>
                          <a:ea typeface="+mn-ea"/>
                          <a:cs typeface="+mn-cs"/>
                        </a:rPr>
                        <a:t>Organisation &amp; management </a:t>
                      </a:r>
                      <a:endParaRPr lang="fr-FR" sz="1200" b="1" dirty="0">
                        <a:solidFill>
                          <a:srgbClr val="314F9E"/>
                        </a:solidFill>
                        <a:effectLst/>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a:solidFill>
                          <a:srgbClr val="314F9E"/>
                        </a:solidFill>
                        <a:latin typeface="Century Gothic" panose="020B0502020202020204" pitchFamily="34" charset="0"/>
                      </a:endParaRPr>
                    </a:p>
                  </a:txBody>
                  <a:tcPr/>
                </a:tc>
                <a:extLst>
                  <a:ext uri="{0D108BD9-81ED-4DB2-BD59-A6C34878D82A}">
                    <a16:rowId xmlns:a16="http://schemas.microsoft.com/office/drawing/2014/main" val="770911313"/>
                  </a:ext>
                </a:extLst>
              </a:tr>
              <a:tr h="7592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kern="1200" dirty="0">
                          <a:solidFill>
                            <a:srgbClr val="314F9E"/>
                          </a:solidFill>
                          <a:effectLst/>
                          <a:latin typeface="Century Gothic" panose="020B0502020202020204" pitchFamily="34" charset="0"/>
                          <a:ea typeface="+mn-ea"/>
                          <a:cs typeface="+mn-cs"/>
                        </a:rPr>
                        <a:t>Contexte institutionnel </a:t>
                      </a:r>
                      <a:endParaRPr lang="fr-FR" sz="1200" b="1" dirty="0">
                        <a:solidFill>
                          <a:srgbClr val="314F9E"/>
                        </a:solidFill>
                        <a:effectLst/>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36908674"/>
                  </a:ext>
                </a:extLst>
              </a:tr>
            </a:tbl>
          </a:graphicData>
        </a:graphic>
      </p:graphicFrame>
      <p:sp>
        <p:nvSpPr>
          <p:cNvPr id="11" name="ZoneTexte 10">
            <a:extLst>
              <a:ext uri="{FF2B5EF4-FFF2-40B4-BE49-F238E27FC236}">
                <a16:creationId xmlns:a16="http://schemas.microsoft.com/office/drawing/2014/main" id="{D08F3267-5214-9644-939F-01E8A8B71226}"/>
              </a:ext>
            </a:extLst>
          </p:cNvPr>
          <p:cNvSpPr txBox="1"/>
          <p:nvPr/>
        </p:nvSpPr>
        <p:spPr>
          <a:xfrm>
            <a:off x="471479" y="831393"/>
            <a:ext cx="5915024" cy="2092881"/>
          </a:xfrm>
          <a:custGeom>
            <a:avLst/>
            <a:gdLst>
              <a:gd name="connsiteX0" fmla="*/ 0 w 5915024"/>
              <a:gd name="connsiteY0" fmla="*/ 0 h 2092881"/>
              <a:gd name="connsiteX1" fmla="*/ 5915024 w 5915024"/>
              <a:gd name="connsiteY1" fmla="*/ 0 h 2092881"/>
              <a:gd name="connsiteX2" fmla="*/ 5915024 w 5915024"/>
              <a:gd name="connsiteY2" fmla="*/ 2092881 h 2092881"/>
              <a:gd name="connsiteX3" fmla="*/ 0 w 5915024"/>
              <a:gd name="connsiteY3" fmla="*/ 2092881 h 2092881"/>
              <a:gd name="connsiteX4" fmla="*/ 0 w 5915024"/>
              <a:gd name="connsiteY4" fmla="*/ 0 h 2092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5024" h="2092881" extrusionOk="0">
                <a:moveTo>
                  <a:pt x="0" y="0"/>
                </a:moveTo>
                <a:cubicBezTo>
                  <a:pt x="1136339" y="118645"/>
                  <a:pt x="3070074" y="116012"/>
                  <a:pt x="5915024" y="0"/>
                </a:cubicBezTo>
                <a:cubicBezTo>
                  <a:pt x="5782142" y="749216"/>
                  <a:pt x="5999975" y="1472535"/>
                  <a:pt x="5915024" y="2092881"/>
                </a:cubicBezTo>
                <a:cubicBezTo>
                  <a:pt x="3904249" y="2227481"/>
                  <a:pt x="856291" y="1935685"/>
                  <a:pt x="0" y="2092881"/>
                </a:cubicBezTo>
                <a:cubicBezTo>
                  <a:pt x="-20187" y="1081520"/>
                  <a:pt x="-152480" y="253875"/>
                  <a:pt x="0" y="0"/>
                </a:cubicBezTo>
                <a:close/>
              </a:path>
            </a:pathLst>
          </a:custGeom>
          <a:noFill/>
          <a:ln cap="sq">
            <a:solidFill>
              <a:srgbClr val="FF6417"/>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a:spAutoFit/>
          </a:bodyPr>
          <a:lstStyle/>
          <a:p>
            <a:pPr indent="95250"/>
            <a:endParaRPr lang="fr-FR" sz="800" b="1" dirty="0">
              <a:solidFill>
                <a:srgbClr val="3191CF"/>
              </a:solidFill>
              <a:latin typeface="Century Gothic" panose="020B0502020202020204" pitchFamily="34" charset="0"/>
            </a:endParaRPr>
          </a:p>
          <a:p>
            <a:pPr indent="714375"/>
            <a:r>
              <a:rPr lang="fr-FR" sz="1600" b="1" dirty="0">
                <a:solidFill>
                  <a:srgbClr val="3191CF"/>
                </a:solidFill>
                <a:latin typeface="Century Gothic" panose="020B0502020202020204" pitchFamily="34" charset="0"/>
              </a:rPr>
              <a:t>Identification de la (des) cause(s) immédiate(s)</a:t>
            </a:r>
          </a:p>
          <a:p>
            <a:pPr indent="15875" algn="just"/>
            <a:endParaRPr lang="fr-FR" sz="1000" i="1" dirty="0">
              <a:solidFill>
                <a:srgbClr val="314F9E"/>
              </a:solidFill>
              <a:latin typeface="Century Gothic" panose="020B0502020202020204" pitchFamily="34" charset="0"/>
            </a:endParaRPr>
          </a:p>
          <a:p>
            <a:pPr indent="15875" algn="just"/>
            <a:endParaRPr lang="fr-FR" sz="1200" i="1" dirty="0">
              <a:solidFill>
                <a:srgbClr val="314F9E"/>
              </a:solidFill>
              <a:latin typeface="Century Gothic" panose="020B0502020202020204" pitchFamily="34" charset="0"/>
            </a:endParaRPr>
          </a:p>
          <a:p>
            <a:pPr indent="15875"/>
            <a:endParaRPr lang="fr-FR" sz="1200" b="1" dirty="0">
              <a:solidFill>
                <a:srgbClr val="314F9E"/>
              </a:solidFill>
              <a:latin typeface="Century Gothic" panose="020B0502020202020204" pitchFamily="34" charset="0"/>
            </a:endParaRPr>
          </a:p>
          <a:p>
            <a:pPr indent="15875"/>
            <a:endParaRPr lang="fr-FR" sz="1200" b="1" dirty="0">
              <a:solidFill>
                <a:srgbClr val="314F9E"/>
              </a:solidFill>
              <a:latin typeface="Century Gothic" panose="020B0502020202020204" pitchFamily="34" charset="0"/>
            </a:endParaRPr>
          </a:p>
          <a:p>
            <a:pPr indent="15875"/>
            <a:endParaRPr lang="fr-FR" sz="1200" b="1" dirty="0">
              <a:solidFill>
                <a:srgbClr val="314F9E"/>
              </a:solidFill>
              <a:latin typeface="Century Gothic" panose="020B0502020202020204" pitchFamily="34" charset="0"/>
            </a:endParaRPr>
          </a:p>
          <a:p>
            <a:pPr indent="15875"/>
            <a:endParaRPr lang="fr-FR" sz="1200" b="1" dirty="0">
              <a:solidFill>
                <a:srgbClr val="314F9E"/>
              </a:solidFill>
              <a:latin typeface="Century Gothic" panose="020B0502020202020204" pitchFamily="34" charset="0"/>
            </a:endParaRPr>
          </a:p>
          <a:p>
            <a:pPr indent="15875"/>
            <a:endParaRPr lang="fr-FR" sz="1200" b="1" dirty="0">
              <a:solidFill>
                <a:srgbClr val="314F9E"/>
              </a:solidFill>
              <a:latin typeface="Century Gothic" panose="020B0502020202020204" pitchFamily="34" charset="0"/>
            </a:endParaRPr>
          </a:p>
          <a:p>
            <a:pPr indent="15875"/>
            <a:endParaRPr lang="fr-FR" sz="1200" b="1" dirty="0">
              <a:solidFill>
                <a:srgbClr val="314F9E"/>
              </a:solidFill>
              <a:latin typeface="Century Gothic" panose="020B0502020202020204" pitchFamily="34" charset="0"/>
            </a:endParaRPr>
          </a:p>
          <a:p>
            <a:pPr indent="15875"/>
            <a:r>
              <a:rPr lang="fr-FR" sz="1200" b="1" dirty="0">
                <a:solidFill>
                  <a:srgbClr val="314F9E"/>
                </a:solidFill>
                <a:latin typeface="Century Gothic" panose="020B0502020202020204" pitchFamily="34" charset="0"/>
              </a:rPr>
              <a:t> </a:t>
            </a:r>
            <a:endParaRPr lang="fr-FR" sz="1200" dirty="0">
              <a:solidFill>
                <a:srgbClr val="314F9E"/>
              </a:solidFill>
              <a:latin typeface="Century Gothic" panose="020B0502020202020204" pitchFamily="34" charset="0"/>
            </a:endParaRPr>
          </a:p>
        </p:txBody>
      </p:sp>
      <p:sp>
        <p:nvSpPr>
          <p:cNvPr id="3" name="Espace réservé du contenu 2">
            <a:extLst>
              <a:ext uri="{FF2B5EF4-FFF2-40B4-BE49-F238E27FC236}">
                <a16:creationId xmlns:a16="http://schemas.microsoft.com/office/drawing/2014/main" id="{F79F1B78-76DE-BE48-ACAC-0A480CDBADB4}"/>
              </a:ext>
            </a:extLst>
          </p:cNvPr>
          <p:cNvSpPr>
            <a:spLocks noGrp="1"/>
          </p:cNvSpPr>
          <p:nvPr>
            <p:ph idx="1"/>
          </p:nvPr>
        </p:nvSpPr>
        <p:spPr>
          <a:xfrm>
            <a:off x="471486" y="2997026"/>
            <a:ext cx="5915025" cy="660555"/>
          </a:xfrm>
        </p:spPr>
        <p:txBody>
          <a:bodyPr/>
          <a:lstStyle/>
          <a:p>
            <a:pPr marL="0" indent="714375">
              <a:buNone/>
            </a:pPr>
            <a:endParaRPr lang="fr-FR" sz="1600" b="1" dirty="0">
              <a:solidFill>
                <a:srgbClr val="3191CF"/>
              </a:solidFill>
              <a:latin typeface="Century Gothic" panose="020B0502020202020204" pitchFamily="34" charset="0"/>
            </a:endParaRPr>
          </a:p>
          <a:p>
            <a:pPr marL="0" indent="714375">
              <a:buNone/>
            </a:pPr>
            <a:r>
              <a:rPr lang="fr-FR" sz="1600" b="1" dirty="0">
                <a:solidFill>
                  <a:srgbClr val="3191CF"/>
                </a:solidFill>
                <a:latin typeface="Century Gothic" panose="020B0502020202020204" pitchFamily="34" charset="0"/>
              </a:rPr>
              <a:t>Identification des causes profondes </a:t>
            </a:r>
          </a:p>
          <a:p>
            <a:pPr marL="0" indent="0">
              <a:buNone/>
            </a:pPr>
            <a:endParaRPr lang="fr-FR" dirty="0"/>
          </a:p>
        </p:txBody>
      </p:sp>
      <p:pic>
        <p:nvPicPr>
          <p:cNvPr id="13" name="Graphique 12" descr="Œil contour">
            <a:extLst>
              <a:ext uri="{FF2B5EF4-FFF2-40B4-BE49-F238E27FC236}">
                <a16:creationId xmlns:a16="http://schemas.microsoft.com/office/drawing/2014/main" id="{C9D50B92-1163-6B4D-97F6-B668362F5C8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4282" y="778766"/>
            <a:ext cx="582099" cy="582099"/>
          </a:xfrm>
          <a:prstGeom prst="rect">
            <a:avLst/>
          </a:prstGeom>
        </p:spPr>
      </p:pic>
      <p:pic>
        <p:nvPicPr>
          <p:cNvPr id="15" name="Graphique 14" descr="Loupe avec un remplissage uni">
            <a:extLst>
              <a:ext uri="{FF2B5EF4-FFF2-40B4-BE49-F238E27FC236}">
                <a16:creationId xmlns:a16="http://schemas.microsoft.com/office/drawing/2014/main" id="{8F474C35-6D3B-0D4C-ADC8-2600F1870D6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2183" y="3210839"/>
            <a:ext cx="530858" cy="530858"/>
          </a:xfrm>
          <a:prstGeom prst="rect">
            <a:avLst/>
          </a:prstGeom>
        </p:spPr>
      </p:pic>
      <p:pic>
        <p:nvPicPr>
          <p:cNvPr id="10" name="Image 67">
            <a:extLst>
              <a:ext uri="{FF2B5EF4-FFF2-40B4-BE49-F238E27FC236}">
                <a16:creationId xmlns:a16="http://schemas.microsoft.com/office/drawing/2014/main" id="{764D5EC8-A841-F992-9243-D499D1331865}"/>
              </a:ext>
            </a:extLst>
          </p:cNvPr>
          <p:cNvPicPr>
            <a:picLocks noChangeAspect="1"/>
          </p:cNvPicPr>
          <p:nvPr/>
        </p:nvPicPr>
        <p:blipFill>
          <a:blip r:embed="rId7"/>
          <a:stretch/>
        </p:blipFill>
        <p:spPr bwMode="auto">
          <a:xfrm>
            <a:off x="396842" y="114561"/>
            <a:ext cx="1172725" cy="515502"/>
          </a:xfrm>
          <a:prstGeom prst="rect">
            <a:avLst/>
          </a:prstGeom>
        </p:spPr>
      </p:pic>
      <p:pic>
        <p:nvPicPr>
          <p:cNvPr id="5" name="Image 4">
            <a:extLst>
              <a:ext uri="{FF2B5EF4-FFF2-40B4-BE49-F238E27FC236}">
                <a16:creationId xmlns:a16="http://schemas.microsoft.com/office/drawing/2014/main" id="{D3EC08A7-73EF-7F5B-6875-8966DBBEE03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85274" y="152082"/>
            <a:ext cx="1172726" cy="599887"/>
          </a:xfrm>
          <a:prstGeom prst="rect">
            <a:avLst/>
          </a:prstGeom>
          <a:solidFill>
            <a:srgbClr val="61BCAB"/>
          </a:solidFill>
        </p:spPr>
      </p:pic>
    </p:spTree>
    <p:extLst>
      <p:ext uri="{BB962C8B-B14F-4D97-AF65-F5344CB8AC3E}">
        <p14:creationId xmlns:p14="http://schemas.microsoft.com/office/powerpoint/2010/main" val="3934289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7">
            <a:extLst>
              <a:ext uri="{FF2B5EF4-FFF2-40B4-BE49-F238E27FC236}">
                <a16:creationId xmlns:a16="http://schemas.microsoft.com/office/drawing/2014/main" id="{CF216959-C207-7941-81AA-1F2C3EDB97ED}"/>
              </a:ext>
            </a:extLst>
          </p:cNvPr>
          <p:cNvGraphicFramePr>
            <a:graphicFrameLocks noGrp="1"/>
          </p:cNvGraphicFramePr>
          <p:nvPr>
            <p:extLst>
              <p:ext uri="{D42A27DB-BD31-4B8C-83A1-F6EECF244321}">
                <p14:modId xmlns:p14="http://schemas.microsoft.com/office/powerpoint/2010/main" val="530923614"/>
              </p:ext>
            </p:extLst>
          </p:nvPr>
        </p:nvGraphicFramePr>
        <p:xfrm>
          <a:off x="396852" y="1569292"/>
          <a:ext cx="5915024" cy="6385988"/>
        </p:xfrm>
        <a:graphic>
          <a:graphicData uri="http://schemas.openxmlformats.org/drawingml/2006/table">
            <a:tbl>
              <a:tblPr firstRow="1" bandRow="1">
                <a:tableStyleId>{5C22544A-7EE6-4342-B048-85BDC9FD1C3A}</a:tableStyleId>
              </a:tblPr>
              <a:tblGrid>
                <a:gridCol w="1478756">
                  <a:extLst>
                    <a:ext uri="{9D8B030D-6E8A-4147-A177-3AD203B41FA5}">
                      <a16:colId xmlns:a16="http://schemas.microsoft.com/office/drawing/2014/main" val="2995583353"/>
                    </a:ext>
                  </a:extLst>
                </a:gridCol>
                <a:gridCol w="1478756">
                  <a:extLst>
                    <a:ext uri="{9D8B030D-6E8A-4147-A177-3AD203B41FA5}">
                      <a16:colId xmlns:a16="http://schemas.microsoft.com/office/drawing/2014/main" val="4193924507"/>
                    </a:ext>
                  </a:extLst>
                </a:gridCol>
                <a:gridCol w="1478756">
                  <a:extLst>
                    <a:ext uri="{9D8B030D-6E8A-4147-A177-3AD203B41FA5}">
                      <a16:colId xmlns:a16="http://schemas.microsoft.com/office/drawing/2014/main" val="3438330927"/>
                    </a:ext>
                  </a:extLst>
                </a:gridCol>
                <a:gridCol w="1478756">
                  <a:extLst>
                    <a:ext uri="{9D8B030D-6E8A-4147-A177-3AD203B41FA5}">
                      <a16:colId xmlns:a16="http://schemas.microsoft.com/office/drawing/2014/main" val="1259632089"/>
                    </a:ext>
                  </a:extLst>
                </a:gridCol>
              </a:tblGrid>
              <a:tr h="899588">
                <a:tc>
                  <a:txBody>
                    <a:bodyPr/>
                    <a:lstStyle/>
                    <a:p>
                      <a:r>
                        <a:rPr lang="fr-FR" sz="1200" dirty="0">
                          <a:latin typeface="Century Gothic" panose="020B0502020202020204" pitchFamily="34" charset="0"/>
                        </a:rPr>
                        <a:t>Barrières</a:t>
                      </a:r>
                    </a:p>
                    <a:p>
                      <a:r>
                        <a:rPr lang="fr-FR" sz="1200" b="0" i="0" dirty="0">
                          <a:latin typeface="Century Gothic" panose="020B0502020202020204" pitchFamily="34" charset="0"/>
                        </a:rPr>
                        <a:t>Description</a:t>
                      </a:r>
                    </a:p>
                  </a:txBody>
                  <a:tcPr/>
                </a:tc>
                <a:tc>
                  <a:txBody>
                    <a:bodyPr/>
                    <a:lstStyle/>
                    <a:p>
                      <a:r>
                        <a:rPr lang="fr-FR" sz="1200" dirty="0">
                          <a:latin typeface="Century Gothic" panose="020B0502020202020204" pitchFamily="34" charset="0"/>
                        </a:rPr>
                        <a:t>Type </a:t>
                      </a:r>
                    </a:p>
                    <a:p>
                      <a:r>
                        <a:rPr lang="fr-FR" sz="1200" b="0" dirty="0">
                          <a:latin typeface="Century Gothic" panose="020B0502020202020204" pitchFamily="34" charset="0"/>
                        </a:rPr>
                        <a:t>Prévention</a:t>
                      </a:r>
                    </a:p>
                    <a:p>
                      <a:r>
                        <a:rPr lang="fr-FR" sz="1200" b="0" dirty="0">
                          <a:latin typeface="Century Gothic" panose="020B0502020202020204" pitchFamily="34" charset="0"/>
                        </a:rPr>
                        <a:t>Récupération </a:t>
                      </a:r>
                    </a:p>
                    <a:p>
                      <a:r>
                        <a:rPr lang="fr-FR" sz="1200" b="0" dirty="0">
                          <a:latin typeface="Century Gothic" panose="020B0502020202020204" pitchFamily="34" charset="0"/>
                        </a:rPr>
                        <a:t>Atténuation</a:t>
                      </a:r>
                    </a:p>
                  </a:txBody>
                  <a:tcPr/>
                </a:tc>
                <a:tc>
                  <a:txBody>
                    <a:bodyPr/>
                    <a:lstStyle/>
                    <a:p>
                      <a:r>
                        <a:rPr lang="fr-FR" sz="1200" dirty="0">
                          <a:latin typeface="Century Gothic" panose="020B0502020202020204" pitchFamily="34" charset="0"/>
                        </a:rPr>
                        <a:t>Existence</a:t>
                      </a:r>
                    </a:p>
                    <a:p>
                      <a:r>
                        <a:rPr lang="fr-FR" sz="1200" b="0" i="0" dirty="0">
                          <a:latin typeface="Century Gothic" panose="020B0502020202020204" pitchFamily="34" charset="0"/>
                        </a:rPr>
                        <a:t>Existante</a:t>
                      </a:r>
                    </a:p>
                    <a:p>
                      <a:r>
                        <a:rPr lang="fr-FR" sz="1200" b="0" i="0" dirty="0">
                          <a:latin typeface="Century Gothic" panose="020B0502020202020204" pitchFamily="34" charset="0"/>
                        </a:rPr>
                        <a:t>Inexistante</a:t>
                      </a:r>
                    </a:p>
                  </a:txBody>
                  <a:tcPr/>
                </a:tc>
                <a:tc>
                  <a:txBody>
                    <a:bodyPr/>
                    <a:lstStyle/>
                    <a:p>
                      <a:r>
                        <a:rPr lang="fr-FR" sz="1200" dirty="0">
                          <a:latin typeface="Century Gothic" panose="020B0502020202020204" pitchFamily="34" charset="0"/>
                        </a:rPr>
                        <a:t>Efficacité</a:t>
                      </a:r>
                    </a:p>
                    <a:p>
                      <a:r>
                        <a:rPr lang="fr-FR" sz="1200" b="0" dirty="0">
                          <a:latin typeface="Century Gothic" panose="020B0502020202020204" pitchFamily="34" charset="0"/>
                        </a:rPr>
                        <a:t>Oui</a:t>
                      </a:r>
                    </a:p>
                    <a:p>
                      <a:r>
                        <a:rPr lang="fr-FR" sz="1200" b="0" dirty="0">
                          <a:latin typeface="Century Gothic" panose="020B0502020202020204" pitchFamily="34" charset="0"/>
                        </a:rPr>
                        <a:t>Partielle</a:t>
                      </a:r>
                    </a:p>
                    <a:p>
                      <a:r>
                        <a:rPr lang="fr-FR" sz="1200" b="0" dirty="0">
                          <a:latin typeface="Century Gothic" panose="020B0502020202020204" pitchFamily="34" charset="0"/>
                        </a:rPr>
                        <a:t>Non</a:t>
                      </a:r>
                    </a:p>
                  </a:txBody>
                  <a:tcPr/>
                </a:tc>
                <a:extLst>
                  <a:ext uri="{0D108BD9-81ED-4DB2-BD59-A6C34878D82A}">
                    <a16:rowId xmlns:a16="http://schemas.microsoft.com/office/drawing/2014/main" val="339675777"/>
                  </a:ext>
                </a:extLst>
              </a:tr>
              <a:tr h="1092159">
                <a:tc>
                  <a:txBody>
                    <a:bodyPr/>
                    <a:lstStyle/>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588719327"/>
                  </a:ext>
                </a:extLst>
              </a:tr>
              <a:tr h="1092159">
                <a:tc>
                  <a:txBody>
                    <a:bodyPr/>
                    <a:lstStyle/>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951387046"/>
                  </a:ext>
                </a:extLst>
              </a:tr>
              <a:tr h="1092159">
                <a:tc>
                  <a:txBody>
                    <a:bodyPr/>
                    <a:lstStyle/>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783857420"/>
                  </a:ext>
                </a:extLst>
              </a:tr>
              <a:tr h="1092159">
                <a:tc>
                  <a:txBody>
                    <a:bodyPr/>
                    <a:lstStyle/>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p>
                      <a:endParaRPr lang="fr-FR" sz="1200" b="1"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722872895"/>
                  </a:ext>
                </a:extLst>
              </a:tr>
            </a:tbl>
          </a:graphicData>
        </a:graphic>
      </p:graphicFrame>
      <p:sp>
        <p:nvSpPr>
          <p:cNvPr id="6" name="ZoneTexte 5">
            <a:extLst>
              <a:ext uri="{FF2B5EF4-FFF2-40B4-BE49-F238E27FC236}">
                <a16:creationId xmlns:a16="http://schemas.microsoft.com/office/drawing/2014/main" id="{4A7945BE-781C-EF4A-A391-11D986B5325F}"/>
              </a:ext>
            </a:extLst>
          </p:cNvPr>
          <p:cNvSpPr txBox="1"/>
          <p:nvPr/>
        </p:nvSpPr>
        <p:spPr>
          <a:xfrm>
            <a:off x="396842" y="1024152"/>
            <a:ext cx="5915029" cy="338554"/>
          </a:xfrm>
          <a:prstGeom prst="rect">
            <a:avLst/>
          </a:prstGeom>
          <a:noFill/>
        </p:spPr>
        <p:txBody>
          <a:bodyPr wrap="square">
            <a:spAutoFit/>
          </a:bodyPr>
          <a:lstStyle/>
          <a:p>
            <a:pPr indent="711200" algn="ctr"/>
            <a:r>
              <a:rPr lang="fr-FR" sz="1600" b="1" dirty="0">
                <a:solidFill>
                  <a:srgbClr val="3191CF"/>
                </a:solidFill>
                <a:latin typeface="Century Gothic" panose="020B0502020202020204" pitchFamily="34" charset="0"/>
              </a:rPr>
              <a:t>Analyse des barrières de sécurité</a:t>
            </a:r>
          </a:p>
        </p:txBody>
      </p:sp>
      <p:pic>
        <p:nvPicPr>
          <p:cNvPr id="17" name="Graphique 16" descr="Barrière de construction avec un remplissage uni">
            <a:extLst>
              <a:ext uri="{FF2B5EF4-FFF2-40B4-BE49-F238E27FC236}">
                <a16:creationId xmlns:a16="http://schemas.microsoft.com/office/drawing/2014/main" id="{76CB8256-1AB6-844F-8DE5-BDA13B60408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842" y="895303"/>
            <a:ext cx="562798" cy="562798"/>
          </a:xfrm>
          <a:prstGeom prst="rect">
            <a:avLst/>
          </a:prstGeom>
        </p:spPr>
      </p:pic>
      <p:pic>
        <p:nvPicPr>
          <p:cNvPr id="10" name="Image 67">
            <a:extLst>
              <a:ext uri="{FF2B5EF4-FFF2-40B4-BE49-F238E27FC236}">
                <a16:creationId xmlns:a16="http://schemas.microsoft.com/office/drawing/2014/main" id="{764D5EC8-A841-F992-9243-D499D1331865}"/>
              </a:ext>
            </a:extLst>
          </p:cNvPr>
          <p:cNvPicPr>
            <a:picLocks noChangeAspect="1"/>
          </p:cNvPicPr>
          <p:nvPr/>
        </p:nvPicPr>
        <p:blipFill>
          <a:blip r:embed="rId5"/>
          <a:stretch/>
        </p:blipFill>
        <p:spPr bwMode="auto">
          <a:xfrm>
            <a:off x="396842" y="114561"/>
            <a:ext cx="1172725" cy="515502"/>
          </a:xfrm>
          <a:prstGeom prst="rect">
            <a:avLst/>
          </a:prstGeom>
        </p:spPr>
      </p:pic>
      <p:graphicFrame>
        <p:nvGraphicFramePr>
          <p:cNvPr id="14" name="Tableau 9">
            <a:extLst>
              <a:ext uri="{FF2B5EF4-FFF2-40B4-BE49-F238E27FC236}">
                <a16:creationId xmlns:a16="http://schemas.microsoft.com/office/drawing/2014/main" id="{B10CF8B1-A273-1A87-D2B4-8C48688F9D21}"/>
              </a:ext>
            </a:extLst>
          </p:cNvPr>
          <p:cNvGraphicFramePr>
            <a:graphicFrameLocks noGrp="1"/>
          </p:cNvGraphicFramePr>
          <p:nvPr>
            <p:extLst>
              <p:ext uri="{D42A27DB-BD31-4B8C-83A1-F6EECF244321}">
                <p14:modId xmlns:p14="http://schemas.microsoft.com/office/powerpoint/2010/main" val="2573258774"/>
              </p:ext>
            </p:extLst>
          </p:nvPr>
        </p:nvGraphicFramePr>
        <p:xfrm>
          <a:off x="279783" y="8996898"/>
          <a:ext cx="6032088" cy="457200"/>
        </p:xfrm>
        <a:graphic>
          <a:graphicData uri="http://schemas.openxmlformats.org/drawingml/2006/table">
            <a:tbl>
              <a:tblPr firstRow="1" bandRow="1">
                <a:tableStyleId>{5C22544A-7EE6-4342-B048-85BDC9FD1C3A}</a:tableStyleId>
              </a:tblPr>
              <a:tblGrid>
                <a:gridCol w="1508022">
                  <a:extLst>
                    <a:ext uri="{9D8B030D-6E8A-4147-A177-3AD203B41FA5}">
                      <a16:colId xmlns:a16="http://schemas.microsoft.com/office/drawing/2014/main" val="2318473364"/>
                    </a:ext>
                  </a:extLst>
                </a:gridCol>
                <a:gridCol w="1508022">
                  <a:extLst>
                    <a:ext uri="{9D8B030D-6E8A-4147-A177-3AD203B41FA5}">
                      <a16:colId xmlns:a16="http://schemas.microsoft.com/office/drawing/2014/main" val="3596920595"/>
                    </a:ext>
                  </a:extLst>
                </a:gridCol>
                <a:gridCol w="1508022">
                  <a:extLst>
                    <a:ext uri="{9D8B030D-6E8A-4147-A177-3AD203B41FA5}">
                      <a16:colId xmlns:a16="http://schemas.microsoft.com/office/drawing/2014/main" val="1591971529"/>
                    </a:ext>
                  </a:extLst>
                </a:gridCol>
                <a:gridCol w="1508022">
                  <a:extLst>
                    <a:ext uri="{9D8B030D-6E8A-4147-A177-3AD203B41FA5}">
                      <a16:colId xmlns:a16="http://schemas.microsoft.com/office/drawing/2014/main" val="3508522534"/>
                    </a:ext>
                  </a:extLst>
                </a:gridCol>
              </a:tblGrid>
              <a:tr h="370840">
                <a:tc>
                  <a:txBody>
                    <a:bodyPr/>
                    <a:lstStyle/>
                    <a:p>
                      <a:pPr marL="171450" indent="-171450" algn="ctr">
                        <a:buFont typeface="Courier New" panose="02070309020205020404" pitchFamily="49" charset="0"/>
                        <a:buChar char="o"/>
                      </a:pPr>
                      <a:r>
                        <a:rPr lang="fr-FR" sz="1200" dirty="0">
                          <a:latin typeface="Century Gothic" panose="020B0502020202020204" pitchFamily="34" charset="0"/>
                        </a:rPr>
                        <a:t>Evitable </a:t>
                      </a:r>
                    </a:p>
                  </a:txBody>
                  <a:tcPr/>
                </a:tc>
                <a:tc>
                  <a:txBody>
                    <a:bodyPr/>
                    <a:lstStyle/>
                    <a:p>
                      <a:pPr marL="171450" indent="-171450" algn="ctr">
                        <a:buFont typeface="Courier New" panose="02070309020205020404" pitchFamily="49" charset="0"/>
                        <a:buChar char="o"/>
                      </a:pPr>
                      <a:r>
                        <a:rPr lang="fr-FR" sz="1200" dirty="0">
                          <a:latin typeface="Century Gothic" panose="020B0502020202020204" pitchFamily="34" charset="0"/>
                        </a:rPr>
                        <a:t>Probablement évitable </a:t>
                      </a:r>
                    </a:p>
                  </a:txBody>
                  <a:tcPr/>
                </a:tc>
                <a:tc>
                  <a:txBody>
                    <a:bodyPr/>
                    <a:lstStyle/>
                    <a:p>
                      <a:pPr marL="171450" indent="-171450" algn="ctr">
                        <a:buFont typeface="Courier New" panose="02070309020205020404" pitchFamily="49" charset="0"/>
                        <a:buChar char="o"/>
                      </a:pPr>
                      <a:r>
                        <a:rPr lang="fr-FR" sz="1200" dirty="0">
                          <a:latin typeface="Century Gothic" panose="020B0502020202020204" pitchFamily="34" charset="0"/>
                        </a:rPr>
                        <a:t>Probablement inévitable </a:t>
                      </a:r>
                    </a:p>
                  </a:txBody>
                  <a:tcPr/>
                </a:tc>
                <a:tc>
                  <a:txBody>
                    <a:bodyPr/>
                    <a:lstStyle/>
                    <a:p>
                      <a:pPr marL="171450" indent="-171450" algn="ctr">
                        <a:buFont typeface="Courier New" panose="02070309020205020404" pitchFamily="49" charset="0"/>
                        <a:buChar char="o"/>
                      </a:pPr>
                      <a:r>
                        <a:rPr lang="fr-FR" sz="1200" dirty="0">
                          <a:latin typeface="Century Gothic" panose="020B0502020202020204" pitchFamily="34" charset="0"/>
                        </a:rPr>
                        <a:t>Inévitable</a:t>
                      </a:r>
                    </a:p>
                  </a:txBody>
                  <a:tcPr/>
                </a:tc>
                <a:extLst>
                  <a:ext uri="{0D108BD9-81ED-4DB2-BD59-A6C34878D82A}">
                    <a16:rowId xmlns:a16="http://schemas.microsoft.com/office/drawing/2014/main" val="3274194295"/>
                  </a:ext>
                </a:extLst>
              </a:tr>
            </a:tbl>
          </a:graphicData>
        </a:graphic>
      </p:graphicFrame>
      <p:sp>
        <p:nvSpPr>
          <p:cNvPr id="16" name="ZoneTexte 15">
            <a:extLst>
              <a:ext uri="{FF2B5EF4-FFF2-40B4-BE49-F238E27FC236}">
                <a16:creationId xmlns:a16="http://schemas.microsoft.com/office/drawing/2014/main" id="{78B49FF2-2D24-3598-EA2F-4CAE251CB5FD}"/>
              </a:ext>
            </a:extLst>
          </p:cNvPr>
          <p:cNvSpPr txBox="1"/>
          <p:nvPr/>
        </p:nvSpPr>
        <p:spPr>
          <a:xfrm>
            <a:off x="-226059" y="8433566"/>
            <a:ext cx="6857999" cy="338554"/>
          </a:xfrm>
          <a:prstGeom prst="rect">
            <a:avLst/>
          </a:prstGeom>
          <a:noFill/>
        </p:spPr>
        <p:txBody>
          <a:bodyPr wrap="square">
            <a:spAutoFit/>
          </a:bodyPr>
          <a:lstStyle/>
          <a:p>
            <a:pPr indent="12700" algn="ctr"/>
            <a:r>
              <a:rPr lang="fr-FR" sz="1600" b="1" dirty="0" err="1">
                <a:solidFill>
                  <a:srgbClr val="3191CF"/>
                </a:solidFill>
                <a:latin typeface="Century Gothic" panose="020B0502020202020204" pitchFamily="34" charset="0"/>
              </a:rPr>
              <a:t>Evitabilité</a:t>
            </a:r>
            <a:endParaRPr lang="fr-FR" sz="1600" b="1" dirty="0">
              <a:solidFill>
                <a:srgbClr val="3191CF"/>
              </a:solidFill>
              <a:latin typeface="Century Gothic" panose="020B0502020202020204" pitchFamily="34" charset="0"/>
            </a:endParaRPr>
          </a:p>
        </p:txBody>
      </p:sp>
      <p:pic>
        <p:nvPicPr>
          <p:cNvPr id="18" name="Graphique 17" descr="Interdit avec un remplissage uni">
            <a:extLst>
              <a:ext uri="{FF2B5EF4-FFF2-40B4-BE49-F238E27FC236}">
                <a16:creationId xmlns:a16="http://schemas.microsoft.com/office/drawing/2014/main" id="{DC5FEB7E-8F05-BC13-5E73-9DBD25783F3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8378" y="8322466"/>
            <a:ext cx="604856" cy="604856"/>
          </a:xfrm>
          <a:prstGeom prst="rect">
            <a:avLst/>
          </a:prstGeom>
        </p:spPr>
      </p:pic>
      <p:pic>
        <p:nvPicPr>
          <p:cNvPr id="3" name="Image 2">
            <a:extLst>
              <a:ext uri="{FF2B5EF4-FFF2-40B4-BE49-F238E27FC236}">
                <a16:creationId xmlns:a16="http://schemas.microsoft.com/office/drawing/2014/main" id="{5C98ED4E-462F-C8B1-9B62-69F5506DAB2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85274" y="152082"/>
            <a:ext cx="1172726" cy="599887"/>
          </a:xfrm>
          <a:prstGeom prst="rect">
            <a:avLst/>
          </a:prstGeom>
          <a:solidFill>
            <a:srgbClr val="61BCAB"/>
          </a:solidFill>
        </p:spPr>
      </p:pic>
    </p:spTree>
    <p:extLst>
      <p:ext uri="{BB962C8B-B14F-4D97-AF65-F5344CB8AC3E}">
        <p14:creationId xmlns:p14="http://schemas.microsoft.com/office/powerpoint/2010/main" val="15261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3D5D97-AF3A-0F48-8A23-693AE768D3CE}"/>
              </a:ext>
            </a:extLst>
          </p:cNvPr>
          <p:cNvSpPr>
            <a:spLocks noGrp="1"/>
          </p:cNvSpPr>
          <p:nvPr>
            <p:ph type="title"/>
          </p:nvPr>
        </p:nvSpPr>
        <p:spPr>
          <a:xfrm>
            <a:off x="1790700" y="617564"/>
            <a:ext cx="3276600" cy="928470"/>
          </a:xfrm>
        </p:spPr>
        <p:txBody>
          <a:bodyPr/>
          <a:lstStyle/>
          <a:p>
            <a:pPr algn="ctr"/>
            <a:r>
              <a:rPr lang="fr-FR" sz="1600" b="1" dirty="0">
                <a:solidFill>
                  <a:srgbClr val="3191CF"/>
                </a:solidFill>
                <a:latin typeface="Century Gothic" panose="020B0502020202020204" pitchFamily="34" charset="0"/>
                <a:ea typeface="+mn-ea"/>
                <a:cs typeface="+mn-cs"/>
              </a:rPr>
              <a:t>Plan d’action</a:t>
            </a:r>
            <a:endParaRPr lang="fr-FR" dirty="0"/>
          </a:p>
        </p:txBody>
      </p:sp>
      <p:graphicFrame>
        <p:nvGraphicFramePr>
          <p:cNvPr id="4" name="Tableau 4">
            <a:extLst>
              <a:ext uri="{FF2B5EF4-FFF2-40B4-BE49-F238E27FC236}">
                <a16:creationId xmlns:a16="http://schemas.microsoft.com/office/drawing/2014/main" id="{8169FC7D-B82C-0B45-A3AE-A4F71326E122}"/>
              </a:ext>
            </a:extLst>
          </p:cNvPr>
          <p:cNvGraphicFramePr>
            <a:graphicFrameLocks noGrp="1"/>
          </p:cNvGraphicFramePr>
          <p:nvPr>
            <p:ph idx="1"/>
            <p:extLst>
              <p:ext uri="{D42A27DB-BD31-4B8C-83A1-F6EECF244321}">
                <p14:modId xmlns:p14="http://schemas.microsoft.com/office/powerpoint/2010/main" val="1906238147"/>
              </p:ext>
            </p:extLst>
          </p:nvPr>
        </p:nvGraphicFramePr>
        <p:xfrm>
          <a:off x="471488" y="1450785"/>
          <a:ext cx="5915024" cy="4375022"/>
        </p:xfrm>
        <a:graphic>
          <a:graphicData uri="http://schemas.openxmlformats.org/drawingml/2006/table">
            <a:tbl>
              <a:tblPr firstRow="1" bandRow="1">
                <a:tableStyleId>{5C22544A-7EE6-4342-B048-85BDC9FD1C3A}</a:tableStyleId>
              </a:tblPr>
              <a:tblGrid>
                <a:gridCol w="2686050">
                  <a:extLst>
                    <a:ext uri="{9D8B030D-6E8A-4147-A177-3AD203B41FA5}">
                      <a16:colId xmlns:a16="http://schemas.microsoft.com/office/drawing/2014/main" val="994514858"/>
                    </a:ext>
                  </a:extLst>
                </a:gridCol>
                <a:gridCol w="1057275">
                  <a:extLst>
                    <a:ext uri="{9D8B030D-6E8A-4147-A177-3AD203B41FA5}">
                      <a16:colId xmlns:a16="http://schemas.microsoft.com/office/drawing/2014/main" val="276221477"/>
                    </a:ext>
                  </a:extLst>
                </a:gridCol>
                <a:gridCol w="1106487">
                  <a:extLst>
                    <a:ext uri="{9D8B030D-6E8A-4147-A177-3AD203B41FA5}">
                      <a16:colId xmlns:a16="http://schemas.microsoft.com/office/drawing/2014/main" val="3673766652"/>
                    </a:ext>
                  </a:extLst>
                </a:gridCol>
                <a:gridCol w="1065212">
                  <a:extLst>
                    <a:ext uri="{9D8B030D-6E8A-4147-A177-3AD203B41FA5}">
                      <a16:colId xmlns:a16="http://schemas.microsoft.com/office/drawing/2014/main" val="3619171425"/>
                    </a:ext>
                  </a:extLst>
                </a:gridCol>
              </a:tblGrid>
              <a:tr h="669777">
                <a:tc>
                  <a:txBody>
                    <a:bodyPr/>
                    <a:lstStyle/>
                    <a:p>
                      <a:r>
                        <a:rPr lang="fr-FR" sz="1100" kern="1200" dirty="0">
                          <a:solidFill>
                            <a:schemeClr val="bg1"/>
                          </a:solidFill>
                          <a:latin typeface="Century Gothic" panose="020B0502020202020204" pitchFamily="34" charset="0"/>
                        </a:rPr>
                        <a:t>Action proposée</a:t>
                      </a:r>
                    </a:p>
                    <a:p>
                      <a:r>
                        <a:rPr lang="fr-FR" sz="1100" b="0" i="1" kern="1200" dirty="0">
                          <a:solidFill>
                            <a:schemeClr val="bg1"/>
                          </a:solidFill>
                          <a:latin typeface="Century Gothic" panose="020B0502020202020204" pitchFamily="34" charset="0"/>
                          <a:ea typeface="+mn-ea"/>
                          <a:cs typeface="+mn-cs"/>
                        </a:rPr>
                        <a:t>Objectif et description</a:t>
                      </a:r>
                    </a:p>
                    <a:p>
                      <a:r>
                        <a:rPr lang="fr-FR" sz="1100" b="0" i="1" kern="1200" dirty="0">
                          <a:solidFill>
                            <a:schemeClr val="bg1"/>
                          </a:solidFill>
                          <a:latin typeface="Century Gothic" panose="020B0502020202020204" pitchFamily="34" charset="0"/>
                          <a:ea typeface="+mn-ea"/>
                          <a:cs typeface="+mn-cs"/>
                        </a:rPr>
                        <a:t>Barrières de prévention / protection</a:t>
                      </a:r>
                    </a:p>
                  </a:txBody>
                  <a:tcPr/>
                </a:tc>
                <a:tc>
                  <a:txBody>
                    <a:bodyPr/>
                    <a:lstStyle/>
                    <a:p>
                      <a:r>
                        <a:rPr lang="fr-FR" sz="1100" dirty="0">
                          <a:solidFill>
                            <a:schemeClr val="bg1"/>
                          </a:solidFill>
                          <a:latin typeface="Century Gothic" panose="020B0502020202020204" pitchFamily="34" charset="0"/>
                        </a:rPr>
                        <a:t>Responsable</a:t>
                      </a:r>
                    </a:p>
                  </a:txBody>
                  <a:tcPr/>
                </a:tc>
                <a:tc>
                  <a:txBody>
                    <a:bodyPr/>
                    <a:lstStyle/>
                    <a:p>
                      <a:r>
                        <a:rPr lang="fr-FR" sz="1100" dirty="0">
                          <a:solidFill>
                            <a:schemeClr val="bg1"/>
                          </a:solidFill>
                          <a:latin typeface="Century Gothic" panose="020B0502020202020204" pitchFamily="34" charset="0"/>
                        </a:rPr>
                        <a:t>Mesure, suivi</a:t>
                      </a:r>
                    </a:p>
                  </a:txBody>
                  <a:tcPr/>
                </a:tc>
                <a:tc>
                  <a:txBody>
                    <a:bodyPr/>
                    <a:lstStyle/>
                    <a:p>
                      <a:r>
                        <a:rPr lang="fr-FR" sz="1100" dirty="0">
                          <a:solidFill>
                            <a:schemeClr val="bg1"/>
                          </a:solidFill>
                          <a:latin typeface="Century Gothic" panose="020B0502020202020204" pitchFamily="34" charset="0"/>
                        </a:rPr>
                        <a:t>Echéancier</a:t>
                      </a:r>
                    </a:p>
                  </a:txBody>
                  <a:tcPr/>
                </a:tc>
                <a:extLst>
                  <a:ext uri="{0D108BD9-81ED-4DB2-BD59-A6C34878D82A}">
                    <a16:rowId xmlns:a16="http://schemas.microsoft.com/office/drawing/2014/main" val="413577965"/>
                  </a:ext>
                </a:extLst>
              </a:tr>
              <a:tr h="741049">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kern="1200" dirty="0">
                        <a:solidFill>
                          <a:srgbClr val="314F9E"/>
                        </a:solidFill>
                        <a:latin typeface="Century Gothic" panose="020B0502020202020204" pitchFamily="34" charset="0"/>
                        <a:ea typeface="+mn-ea"/>
                        <a:cs typeface="+mn-cs"/>
                      </a:endParaRPr>
                    </a:p>
                  </a:txBody>
                  <a:tcPr/>
                </a:tc>
                <a:tc>
                  <a:txBody>
                    <a:bodyPr/>
                    <a:lstStyle/>
                    <a:p>
                      <a:endParaRPr lang="fr-FR" sz="1200" kern="1200" dirty="0">
                        <a:solidFill>
                          <a:srgbClr val="314F9E"/>
                        </a:solidFill>
                        <a:latin typeface="Century Gothic" panose="020B0502020202020204" pitchFamily="34" charset="0"/>
                        <a:ea typeface="+mn-ea"/>
                        <a:cs typeface="+mn-cs"/>
                      </a:endParaRPr>
                    </a:p>
                  </a:txBody>
                  <a:tcPr/>
                </a:tc>
                <a:tc>
                  <a:txBody>
                    <a:bodyPr/>
                    <a:lstStyle/>
                    <a:p>
                      <a:endParaRPr lang="fr-FR" sz="1200" kern="1200" dirty="0">
                        <a:solidFill>
                          <a:srgbClr val="314F9E"/>
                        </a:solidFill>
                        <a:latin typeface="Century Gothic" panose="020B0502020202020204" pitchFamily="34" charset="0"/>
                        <a:ea typeface="+mn-ea"/>
                        <a:cs typeface="+mn-cs"/>
                      </a:endParaRPr>
                    </a:p>
                  </a:txBody>
                  <a:tcPr/>
                </a:tc>
                <a:extLst>
                  <a:ext uri="{0D108BD9-81ED-4DB2-BD59-A6C34878D82A}">
                    <a16:rowId xmlns:a16="http://schemas.microsoft.com/office/drawing/2014/main" val="3334576319"/>
                  </a:ext>
                </a:extLst>
              </a:tr>
              <a:tr h="741049">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442990429"/>
                  </a:ext>
                </a:extLst>
              </a:tr>
              <a:tr h="741049">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990300830"/>
                  </a:ext>
                </a:extLst>
              </a:tr>
              <a:tr h="741049">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560853186"/>
                  </a:ext>
                </a:extLst>
              </a:tr>
              <a:tr h="741049">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3437114405"/>
                  </a:ext>
                </a:extLst>
              </a:tr>
            </a:tbl>
          </a:graphicData>
        </a:graphic>
      </p:graphicFrame>
      <p:graphicFrame>
        <p:nvGraphicFramePr>
          <p:cNvPr id="11" name="Tableau 11">
            <a:extLst>
              <a:ext uri="{FF2B5EF4-FFF2-40B4-BE49-F238E27FC236}">
                <a16:creationId xmlns:a16="http://schemas.microsoft.com/office/drawing/2014/main" id="{6ADE74AE-D391-6D48-95D7-C8CB7BE2BED3}"/>
              </a:ext>
            </a:extLst>
          </p:cNvPr>
          <p:cNvGraphicFramePr>
            <a:graphicFrameLocks noGrp="1"/>
          </p:cNvGraphicFramePr>
          <p:nvPr>
            <p:extLst>
              <p:ext uri="{D42A27DB-BD31-4B8C-83A1-F6EECF244321}">
                <p14:modId xmlns:p14="http://schemas.microsoft.com/office/powerpoint/2010/main" val="1021706088"/>
              </p:ext>
            </p:extLst>
          </p:nvPr>
        </p:nvGraphicFramePr>
        <p:xfrm>
          <a:off x="484187" y="6815507"/>
          <a:ext cx="5902325" cy="2817144"/>
        </p:xfrm>
        <a:graphic>
          <a:graphicData uri="http://schemas.openxmlformats.org/drawingml/2006/table">
            <a:tbl>
              <a:tblPr firstRow="1" bandRow="1">
                <a:tableStyleId>{5C22544A-7EE6-4342-B048-85BDC9FD1C3A}</a:tableStyleId>
              </a:tblPr>
              <a:tblGrid>
                <a:gridCol w="5902325">
                  <a:extLst>
                    <a:ext uri="{9D8B030D-6E8A-4147-A177-3AD203B41FA5}">
                      <a16:colId xmlns:a16="http://schemas.microsoft.com/office/drawing/2014/main" val="2249805581"/>
                    </a:ext>
                  </a:extLst>
                </a:gridCol>
              </a:tblGrid>
              <a:tr h="469524">
                <a:tc>
                  <a:txBody>
                    <a:bodyPr/>
                    <a:lstStyle/>
                    <a:p>
                      <a:pPr marL="0" algn="l" defTabSz="514350" rtl="0" eaLnBrk="1" latinLnBrk="0" hangingPunct="1"/>
                      <a:endParaRPr lang="fr-FR" sz="1200" kern="1200" dirty="0">
                        <a:solidFill>
                          <a:srgbClr val="314F9E"/>
                        </a:solidFill>
                        <a:latin typeface="Century Gothic" panose="020B0502020202020204" pitchFamily="34" charset="0"/>
                        <a:ea typeface="+mn-ea"/>
                        <a:cs typeface="+mn-cs"/>
                      </a:endParaRPr>
                    </a:p>
                  </a:txBody>
                  <a:tcPr>
                    <a:solidFill>
                      <a:srgbClr val="E9EBF6"/>
                    </a:solidFill>
                  </a:tcPr>
                </a:tc>
                <a:extLst>
                  <a:ext uri="{0D108BD9-81ED-4DB2-BD59-A6C34878D82A}">
                    <a16:rowId xmlns:a16="http://schemas.microsoft.com/office/drawing/2014/main" val="1769363017"/>
                  </a:ext>
                </a:extLst>
              </a:tr>
              <a:tr h="469524">
                <a:tc>
                  <a:txBody>
                    <a:bodyPr/>
                    <a:lstStyle/>
                    <a:p>
                      <a:pPr marL="0" algn="l" defTabSz="514350" rtl="0" eaLnBrk="1" latinLnBrk="0" hangingPunct="1"/>
                      <a:endParaRPr lang="fr-FR" sz="1200" kern="1200" dirty="0">
                        <a:solidFill>
                          <a:srgbClr val="314F9E"/>
                        </a:solidFill>
                        <a:latin typeface="Century Gothic" panose="020B0502020202020204" pitchFamily="34" charset="0"/>
                        <a:ea typeface="+mn-ea"/>
                        <a:cs typeface="+mn-cs"/>
                      </a:endParaRPr>
                    </a:p>
                  </a:txBody>
                  <a:tcPr/>
                </a:tc>
                <a:extLst>
                  <a:ext uri="{0D108BD9-81ED-4DB2-BD59-A6C34878D82A}">
                    <a16:rowId xmlns:a16="http://schemas.microsoft.com/office/drawing/2014/main" val="3587285636"/>
                  </a:ext>
                </a:extLst>
              </a:tr>
              <a:tr h="469524">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2597410369"/>
                  </a:ext>
                </a:extLst>
              </a:tr>
              <a:tr h="469524">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854067954"/>
                  </a:ext>
                </a:extLst>
              </a:tr>
              <a:tr h="469524">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467502505"/>
                  </a:ext>
                </a:extLst>
              </a:tr>
              <a:tr h="469524">
                <a:tc>
                  <a:txBody>
                    <a:bodyPr/>
                    <a:lstStyle/>
                    <a:p>
                      <a:endParaRPr lang="fr-FR" sz="1200" dirty="0">
                        <a:solidFill>
                          <a:srgbClr val="314F9E"/>
                        </a:solidFill>
                        <a:latin typeface="Century Gothic" panose="020B0502020202020204" pitchFamily="34" charset="0"/>
                      </a:endParaRPr>
                    </a:p>
                  </a:txBody>
                  <a:tcPr/>
                </a:tc>
                <a:extLst>
                  <a:ext uri="{0D108BD9-81ED-4DB2-BD59-A6C34878D82A}">
                    <a16:rowId xmlns:a16="http://schemas.microsoft.com/office/drawing/2014/main" val="1987350174"/>
                  </a:ext>
                </a:extLst>
              </a:tr>
            </a:tbl>
          </a:graphicData>
        </a:graphic>
      </p:graphicFrame>
      <p:pic>
        <p:nvPicPr>
          <p:cNvPr id="17" name="Graphique 16" descr="Femme médecin avec un remplissage uni">
            <a:extLst>
              <a:ext uri="{FF2B5EF4-FFF2-40B4-BE49-F238E27FC236}">
                <a16:creationId xmlns:a16="http://schemas.microsoft.com/office/drawing/2014/main" id="{2DD963A8-AC44-D143-99FC-3F8383D796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609" y="711134"/>
            <a:ext cx="698006" cy="698006"/>
          </a:xfrm>
          <a:prstGeom prst="rect">
            <a:avLst/>
          </a:prstGeom>
        </p:spPr>
      </p:pic>
      <p:sp>
        <p:nvSpPr>
          <p:cNvPr id="3" name="ZoneTexte 2">
            <a:extLst>
              <a:ext uri="{FF2B5EF4-FFF2-40B4-BE49-F238E27FC236}">
                <a16:creationId xmlns:a16="http://schemas.microsoft.com/office/drawing/2014/main" id="{C303F898-9AE8-BF44-A696-80B395F79B1A}"/>
              </a:ext>
            </a:extLst>
          </p:cNvPr>
          <p:cNvSpPr txBox="1"/>
          <p:nvPr/>
        </p:nvSpPr>
        <p:spPr>
          <a:xfrm>
            <a:off x="540567" y="5962702"/>
            <a:ext cx="5915024" cy="916973"/>
          </a:xfrm>
          <a:prstGeom prst="rect">
            <a:avLst/>
          </a:prstGeom>
        </p:spPr>
        <p:txBody>
          <a:bodyPr vert="horz" lIns="91440" tIns="45720" rIns="91440" bIns="45720" rtlCol="0" anchor="ctr">
            <a:normAutofit/>
          </a:bodyPr>
          <a:lstStyle>
            <a:lvl1pPr algn="ctr" defTabSz="514350">
              <a:lnSpc>
                <a:spcPct val="90000"/>
              </a:lnSpc>
              <a:spcBef>
                <a:spcPct val="0"/>
              </a:spcBef>
              <a:buNone/>
              <a:defRPr sz="1600" b="1">
                <a:solidFill>
                  <a:srgbClr val="3191CF"/>
                </a:solidFill>
                <a:latin typeface="Century Gothic" panose="020B0502020202020204" pitchFamily="34" charset="0"/>
              </a:defRPr>
            </a:lvl1pPr>
          </a:lstStyle>
          <a:p>
            <a:pPr>
              <a:lnSpc>
                <a:spcPct val="120000"/>
              </a:lnSpc>
            </a:pPr>
            <a:r>
              <a:rPr lang="fr-FR" dirty="0"/>
              <a:t>Personnes ayant participé à l’analyse pluridisciplinaire </a:t>
            </a:r>
          </a:p>
          <a:p>
            <a:pPr>
              <a:lnSpc>
                <a:spcPct val="120000"/>
              </a:lnSpc>
            </a:pPr>
            <a:r>
              <a:rPr lang="fr-FR" sz="1400" b="0" i="1" dirty="0">
                <a:solidFill>
                  <a:srgbClr val="314F9E"/>
                </a:solidFill>
              </a:rPr>
              <a:t>Nous vous remercions de préciser la qualité des personnes (professionnels, patients, personnes accompagnées…)</a:t>
            </a:r>
          </a:p>
          <a:p>
            <a:pPr>
              <a:lnSpc>
                <a:spcPct val="120000"/>
              </a:lnSpc>
            </a:pPr>
            <a:endParaRPr lang="fr-FR" sz="1400" b="0" i="1" dirty="0">
              <a:solidFill>
                <a:srgbClr val="314F9E"/>
              </a:solidFill>
            </a:endParaRPr>
          </a:p>
        </p:txBody>
      </p:sp>
      <p:pic>
        <p:nvPicPr>
          <p:cNvPr id="13" name="Image 67">
            <a:extLst>
              <a:ext uri="{FF2B5EF4-FFF2-40B4-BE49-F238E27FC236}">
                <a16:creationId xmlns:a16="http://schemas.microsoft.com/office/drawing/2014/main" id="{9C335876-408D-CDD6-1871-A7448AFB930C}"/>
              </a:ext>
            </a:extLst>
          </p:cNvPr>
          <p:cNvPicPr>
            <a:picLocks noChangeAspect="1"/>
          </p:cNvPicPr>
          <p:nvPr/>
        </p:nvPicPr>
        <p:blipFill>
          <a:blip r:embed="rId5"/>
          <a:stretch/>
        </p:blipFill>
        <p:spPr bwMode="auto">
          <a:xfrm>
            <a:off x="396842" y="114561"/>
            <a:ext cx="1172725" cy="515502"/>
          </a:xfrm>
          <a:prstGeom prst="rect">
            <a:avLst/>
          </a:prstGeom>
        </p:spPr>
      </p:pic>
      <p:sp>
        <p:nvSpPr>
          <p:cNvPr id="5" name="ZoneTexte 4">
            <a:extLst>
              <a:ext uri="{FF2B5EF4-FFF2-40B4-BE49-F238E27FC236}">
                <a16:creationId xmlns:a16="http://schemas.microsoft.com/office/drawing/2014/main" id="{EE8D74BC-0697-02D8-DBA4-D134086C1C4B}"/>
              </a:ext>
            </a:extLst>
          </p:cNvPr>
          <p:cNvSpPr txBox="1"/>
          <p:nvPr/>
        </p:nvSpPr>
        <p:spPr>
          <a:xfrm>
            <a:off x="4067503" y="6195848"/>
            <a:ext cx="184731" cy="369332"/>
          </a:xfrm>
          <a:prstGeom prst="rect">
            <a:avLst/>
          </a:prstGeom>
          <a:noFill/>
        </p:spPr>
        <p:txBody>
          <a:bodyPr wrap="none" rtlCol="0">
            <a:spAutoFit/>
          </a:bodyPr>
          <a:lstStyle/>
          <a:p>
            <a:endParaRPr lang="fr-FR" dirty="0"/>
          </a:p>
        </p:txBody>
      </p:sp>
      <p:pic>
        <p:nvPicPr>
          <p:cNvPr id="7" name="Image 6">
            <a:extLst>
              <a:ext uri="{FF2B5EF4-FFF2-40B4-BE49-F238E27FC236}">
                <a16:creationId xmlns:a16="http://schemas.microsoft.com/office/drawing/2014/main" id="{2880E6C6-3711-48D6-4114-01923F3DFC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85274" y="152082"/>
            <a:ext cx="1172726" cy="599887"/>
          </a:xfrm>
          <a:prstGeom prst="rect">
            <a:avLst/>
          </a:prstGeom>
          <a:solidFill>
            <a:srgbClr val="61BCAB"/>
          </a:solidFill>
        </p:spPr>
      </p:pic>
    </p:spTree>
    <p:extLst>
      <p:ext uri="{BB962C8B-B14F-4D97-AF65-F5344CB8AC3E}">
        <p14:creationId xmlns:p14="http://schemas.microsoft.com/office/powerpoint/2010/main" val="54846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FC9CCEB-CC24-E542-AC3E-5EECF25DAA4D}"/>
              </a:ext>
            </a:extLst>
          </p:cNvPr>
          <p:cNvSpPr txBox="1"/>
          <p:nvPr/>
        </p:nvSpPr>
        <p:spPr>
          <a:xfrm>
            <a:off x="1204000" y="5177282"/>
            <a:ext cx="5182510" cy="769441"/>
          </a:xfrm>
          <a:prstGeom prst="rect">
            <a:avLst/>
          </a:prstGeom>
          <a:noFill/>
        </p:spPr>
        <p:txBody>
          <a:bodyPr wrap="square">
            <a:spAutoFit/>
          </a:bodyPr>
          <a:lstStyle/>
          <a:p>
            <a:pPr algn="ctr"/>
            <a:r>
              <a:rPr lang="fr-FR" sz="1600" b="1" dirty="0">
                <a:solidFill>
                  <a:srgbClr val="3191CF"/>
                </a:solidFill>
                <a:latin typeface="Century Gothic" panose="020B0502020202020204" pitchFamily="34" charset="0"/>
              </a:rPr>
              <a:t>Références bibliographiques</a:t>
            </a:r>
          </a:p>
          <a:p>
            <a:pPr algn="ctr"/>
            <a:r>
              <a:rPr lang="fr-FR" sz="1400" i="1" dirty="0">
                <a:solidFill>
                  <a:srgbClr val="314F9E"/>
                </a:solidFill>
                <a:latin typeface="Century Gothic" panose="020B0502020202020204" pitchFamily="34" charset="0"/>
              </a:rPr>
              <a:t>Recommandations de bonnes pratiques professionnelles en lien avec l’Evénement Indésirable</a:t>
            </a:r>
            <a:endParaRPr lang="fr-FR" sz="1600" b="1" dirty="0">
              <a:solidFill>
                <a:srgbClr val="3191CF"/>
              </a:solidFill>
              <a:latin typeface="Century Gothic" panose="020B0502020202020204" pitchFamily="34" charset="0"/>
            </a:endParaRPr>
          </a:p>
        </p:txBody>
      </p:sp>
      <p:pic>
        <p:nvPicPr>
          <p:cNvPr id="10" name="Graphique 9" descr="Livres contour">
            <a:extLst>
              <a:ext uri="{FF2B5EF4-FFF2-40B4-BE49-F238E27FC236}">
                <a16:creationId xmlns:a16="http://schemas.microsoft.com/office/drawing/2014/main" id="{AE80B2DF-E47F-9643-A794-DC58BD38D0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488" y="5191368"/>
            <a:ext cx="732512" cy="732512"/>
          </a:xfrm>
          <a:prstGeom prst="rect">
            <a:avLst/>
          </a:prstGeom>
        </p:spPr>
      </p:pic>
      <p:graphicFrame>
        <p:nvGraphicFramePr>
          <p:cNvPr id="11" name="Tableau 11">
            <a:extLst>
              <a:ext uri="{FF2B5EF4-FFF2-40B4-BE49-F238E27FC236}">
                <a16:creationId xmlns:a16="http://schemas.microsoft.com/office/drawing/2014/main" id="{6ADE74AE-D391-6D48-95D7-C8CB7BE2BED3}"/>
              </a:ext>
            </a:extLst>
          </p:cNvPr>
          <p:cNvGraphicFramePr>
            <a:graphicFrameLocks noGrp="1"/>
          </p:cNvGraphicFramePr>
          <p:nvPr>
            <p:extLst>
              <p:ext uri="{D42A27DB-BD31-4B8C-83A1-F6EECF244321}">
                <p14:modId xmlns:p14="http://schemas.microsoft.com/office/powerpoint/2010/main" val="4004280845"/>
              </p:ext>
            </p:extLst>
          </p:nvPr>
        </p:nvGraphicFramePr>
        <p:xfrm>
          <a:off x="493524" y="6050431"/>
          <a:ext cx="5902325" cy="3352884"/>
        </p:xfrm>
        <a:graphic>
          <a:graphicData uri="http://schemas.openxmlformats.org/drawingml/2006/table">
            <a:tbl>
              <a:tblPr firstRow="1" bandRow="1">
                <a:tableStyleId>{5C22544A-7EE6-4342-B048-85BDC9FD1C3A}</a:tableStyleId>
              </a:tblPr>
              <a:tblGrid>
                <a:gridCol w="5902325">
                  <a:extLst>
                    <a:ext uri="{9D8B030D-6E8A-4147-A177-3AD203B41FA5}">
                      <a16:colId xmlns:a16="http://schemas.microsoft.com/office/drawing/2014/main" val="2249805581"/>
                    </a:ext>
                  </a:extLst>
                </a:gridCol>
              </a:tblGrid>
              <a:tr h="558814">
                <a:tc>
                  <a:txBody>
                    <a:bodyPr/>
                    <a:lstStyle/>
                    <a:p>
                      <a:pPr marL="0" algn="l" defTabSz="514350" rtl="0" eaLnBrk="1" latinLnBrk="0" hangingPunct="1"/>
                      <a:endParaRPr lang="fr-FR" sz="1400" i="1" kern="1200" dirty="0">
                        <a:solidFill>
                          <a:srgbClr val="314F9E"/>
                        </a:solidFill>
                        <a:latin typeface="Century Gothic" panose="020B0502020202020204" pitchFamily="34" charset="0"/>
                        <a:ea typeface="+mn-ea"/>
                        <a:cs typeface="+mn-cs"/>
                      </a:endParaRPr>
                    </a:p>
                  </a:txBody>
                  <a:tcPr>
                    <a:solidFill>
                      <a:srgbClr val="E9EBF6"/>
                    </a:solidFill>
                  </a:tcPr>
                </a:tc>
                <a:extLst>
                  <a:ext uri="{0D108BD9-81ED-4DB2-BD59-A6C34878D82A}">
                    <a16:rowId xmlns:a16="http://schemas.microsoft.com/office/drawing/2014/main" val="1769363017"/>
                  </a:ext>
                </a:extLst>
              </a:tr>
              <a:tr h="558814">
                <a:tc>
                  <a:txBody>
                    <a:bodyPr/>
                    <a:lstStyle/>
                    <a:p>
                      <a:pPr marL="0" algn="l" defTabSz="514350" rtl="0" eaLnBrk="1" latinLnBrk="0" hangingPunct="1"/>
                      <a:endParaRPr lang="fr-FR" sz="1400" i="1" kern="1200" dirty="0">
                        <a:solidFill>
                          <a:srgbClr val="314F9E"/>
                        </a:solidFill>
                        <a:latin typeface="Century Gothic" panose="020B0502020202020204" pitchFamily="34" charset="0"/>
                        <a:ea typeface="+mn-ea"/>
                        <a:cs typeface="+mn-cs"/>
                      </a:endParaRPr>
                    </a:p>
                  </a:txBody>
                  <a:tcPr/>
                </a:tc>
                <a:extLst>
                  <a:ext uri="{0D108BD9-81ED-4DB2-BD59-A6C34878D82A}">
                    <a16:rowId xmlns:a16="http://schemas.microsoft.com/office/drawing/2014/main" val="3587285636"/>
                  </a:ext>
                </a:extLst>
              </a:tr>
              <a:tr h="558814">
                <a:tc>
                  <a:txBody>
                    <a:bodyPr/>
                    <a:lstStyle/>
                    <a:p>
                      <a:endParaRPr lang="fr-FR" sz="1400" i="1" kern="1200" dirty="0">
                        <a:solidFill>
                          <a:srgbClr val="314F9E"/>
                        </a:solidFill>
                        <a:latin typeface="Century Gothic" panose="020B0502020202020204" pitchFamily="34" charset="0"/>
                        <a:ea typeface="+mn-ea"/>
                        <a:cs typeface="+mn-cs"/>
                      </a:endParaRPr>
                    </a:p>
                  </a:txBody>
                  <a:tcPr/>
                </a:tc>
                <a:extLst>
                  <a:ext uri="{0D108BD9-81ED-4DB2-BD59-A6C34878D82A}">
                    <a16:rowId xmlns:a16="http://schemas.microsoft.com/office/drawing/2014/main" val="2597410369"/>
                  </a:ext>
                </a:extLst>
              </a:tr>
              <a:tr h="558814">
                <a:tc>
                  <a:txBody>
                    <a:bodyPr/>
                    <a:lstStyle/>
                    <a:p>
                      <a:endParaRPr lang="fr-FR" sz="1400" i="1" kern="1200" dirty="0">
                        <a:solidFill>
                          <a:srgbClr val="314F9E"/>
                        </a:solidFill>
                        <a:latin typeface="Century Gothic" panose="020B0502020202020204" pitchFamily="34" charset="0"/>
                        <a:ea typeface="+mn-ea"/>
                        <a:cs typeface="+mn-cs"/>
                      </a:endParaRPr>
                    </a:p>
                  </a:txBody>
                  <a:tcPr/>
                </a:tc>
                <a:extLst>
                  <a:ext uri="{0D108BD9-81ED-4DB2-BD59-A6C34878D82A}">
                    <a16:rowId xmlns:a16="http://schemas.microsoft.com/office/drawing/2014/main" val="2895652342"/>
                  </a:ext>
                </a:extLst>
              </a:tr>
              <a:tr h="558814">
                <a:tc>
                  <a:txBody>
                    <a:bodyPr/>
                    <a:lstStyle/>
                    <a:p>
                      <a:endParaRPr lang="fr-FR" sz="1400" i="1" kern="1200" dirty="0">
                        <a:solidFill>
                          <a:srgbClr val="314F9E"/>
                        </a:solidFill>
                        <a:latin typeface="Century Gothic" panose="020B0502020202020204" pitchFamily="34" charset="0"/>
                        <a:ea typeface="+mn-ea"/>
                        <a:cs typeface="+mn-cs"/>
                      </a:endParaRPr>
                    </a:p>
                  </a:txBody>
                  <a:tcPr/>
                </a:tc>
                <a:extLst>
                  <a:ext uri="{0D108BD9-81ED-4DB2-BD59-A6C34878D82A}">
                    <a16:rowId xmlns:a16="http://schemas.microsoft.com/office/drawing/2014/main" val="1354441400"/>
                  </a:ext>
                </a:extLst>
              </a:tr>
              <a:tr h="558814">
                <a:tc>
                  <a:txBody>
                    <a:bodyPr/>
                    <a:lstStyle/>
                    <a:p>
                      <a:endParaRPr lang="fr-FR" sz="1400" i="1" kern="1200" dirty="0">
                        <a:solidFill>
                          <a:srgbClr val="314F9E"/>
                        </a:solidFill>
                        <a:latin typeface="Century Gothic" panose="020B0502020202020204" pitchFamily="34" charset="0"/>
                        <a:ea typeface="+mn-ea"/>
                        <a:cs typeface="+mn-cs"/>
                      </a:endParaRPr>
                    </a:p>
                  </a:txBody>
                  <a:tcPr/>
                </a:tc>
                <a:extLst>
                  <a:ext uri="{0D108BD9-81ED-4DB2-BD59-A6C34878D82A}">
                    <a16:rowId xmlns:a16="http://schemas.microsoft.com/office/drawing/2014/main" val="1854067954"/>
                  </a:ext>
                </a:extLst>
              </a:tr>
            </a:tbl>
          </a:graphicData>
        </a:graphic>
      </p:graphicFrame>
      <p:graphicFrame>
        <p:nvGraphicFramePr>
          <p:cNvPr id="19" name="Tableau 9">
            <a:extLst>
              <a:ext uri="{FF2B5EF4-FFF2-40B4-BE49-F238E27FC236}">
                <a16:creationId xmlns:a16="http://schemas.microsoft.com/office/drawing/2014/main" id="{B1318859-27CD-CD84-A8D9-17299024B026}"/>
              </a:ext>
            </a:extLst>
          </p:cNvPr>
          <p:cNvGraphicFramePr>
            <a:graphicFrameLocks noGrp="1"/>
          </p:cNvGraphicFramePr>
          <p:nvPr>
            <p:extLst>
              <p:ext uri="{D42A27DB-BD31-4B8C-83A1-F6EECF244321}">
                <p14:modId xmlns:p14="http://schemas.microsoft.com/office/powerpoint/2010/main" val="3642526894"/>
              </p:ext>
            </p:extLst>
          </p:nvPr>
        </p:nvGraphicFramePr>
        <p:xfrm>
          <a:off x="533973" y="1599804"/>
          <a:ext cx="5867971" cy="1247161"/>
        </p:xfrm>
        <a:graphic>
          <a:graphicData uri="http://schemas.openxmlformats.org/drawingml/2006/table">
            <a:tbl>
              <a:tblPr firstRow="1" bandRow="1">
                <a:tableStyleId>{5C22544A-7EE6-4342-B048-85BDC9FD1C3A}</a:tableStyleId>
              </a:tblPr>
              <a:tblGrid>
                <a:gridCol w="5867971">
                  <a:extLst>
                    <a:ext uri="{9D8B030D-6E8A-4147-A177-3AD203B41FA5}">
                      <a16:colId xmlns:a16="http://schemas.microsoft.com/office/drawing/2014/main" val="2318473364"/>
                    </a:ext>
                  </a:extLst>
                </a:gridCol>
              </a:tblGrid>
              <a:tr h="1247161">
                <a:tc>
                  <a:txBody>
                    <a:bodyPr/>
                    <a:lstStyle/>
                    <a:p>
                      <a:pPr marL="0" indent="0" algn="ctr">
                        <a:buFontTx/>
                        <a:buNone/>
                      </a:pPr>
                      <a:endParaRPr lang="fr-FR" sz="1200" b="0" dirty="0">
                        <a:solidFill>
                          <a:srgbClr val="314F9E"/>
                        </a:solidFill>
                        <a:latin typeface="Century Gothic" panose="020B0502020202020204" pitchFamily="34" charset="0"/>
                      </a:endParaRPr>
                    </a:p>
                  </a:txBody>
                  <a:tcPr>
                    <a:solidFill>
                      <a:srgbClr val="E9EBF6"/>
                    </a:solidFill>
                  </a:tcPr>
                </a:tc>
                <a:extLst>
                  <a:ext uri="{0D108BD9-81ED-4DB2-BD59-A6C34878D82A}">
                    <a16:rowId xmlns:a16="http://schemas.microsoft.com/office/drawing/2014/main" val="3274194295"/>
                  </a:ext>
                </a:extLst>
              </a:tr>
            </a:tbl>
          </a:graphicData>
        </a:graphic>
      </p:graphicFrame>
      <p:sp>
        <p:nvSpPr>
          <p:cNvPr id="20" name="ZoneTexte 19">
            <a:extLst>
              <a:ext uri="{FF2B5EF4-FFF2-40B4-BE49-F238E27FC236}">
                <a16:creationId xmlns:a16="http://schemas.microsoft.com/office/drawing/2014/main" id="{397B780A-8A97-43A7-47B7-D4DAB4FE6089}"/>
              </a:ext>
            </a:extLst>
          </p:cNvPr>
          <p:cNvSpPr txBox="1"/>
          <p:nvPr/>
        </p:nvSpPr>
        <p:spPr>
          <a:xfrm>
            <a:off x="527750" y="804900"/>
            <a:ext cx="5868099" cy="800219"/>
          </a:xfrm>
          <a:prstGeom prst="rect">
            <a:avLst/>
          </a:prstGeom>
          <a:noFill/>
        </p:spPr>
        <p:txBody>
          <a:bodyPr wrap="square">
            <a:spAutoFit/>
          </a:bodyPr>
          <a:lstStyle/>
          <a:p>
            <a:pPr indent="12700" algn="ctr"/>
            <a:r>
              <a:rPr lang="fr-FR" sz="1600" b="1" dirty="0">
                <a:solidFill>
                  <a:srgbClr val="3191CF"/>
                </a:solidFill>
                <a:latin typeface="Century Gothic" panose="020B0502020202020204" pitchFamily="34" charset="0"/>
              </a:rPr>
              <a:t>Un retour au déclarant de l’Evénement Indésirable a-t-il été réalisé ?</a:t>
            </a:r>
          </a:p>
          <a:p>
            <a:pPr indent="12700" algn="ctr"/>
            <a:r>
              <a:rPr lang="fr-FR" sz="1400" i="1" dirty="0">
                <a:solidFill>
                  <a:srgbClr val="314F9E"/>
                </a:solidFill>
                <a:latin typeface="Century Gothic" panose="020B0502020202020204" pitchFamily="34" charset="0"/>
              </a:rPr>
              <a:t>Si oui, sous quelle forme ?</a:t>
            </a:r>
          </a:p>
        </p:txBody>
      </p:sp>
      <p:pic>
        <p:nvPicPr>
          <p:cNvPr id="22" name="Image 67">
            <a:extLst>
              <a:ext uri="{FF2B5EF4-FFF2-40B4-BE49-F238E27FC236}">
                <a16:creationId xmlns:a16="http://schemas.microsoft.com/office/drawing/2014/main" id="{6BA550A3-18E7-00E5-A00B-7E0BAB7C9E11}"/>
              </a:ext>
            </a:extLst>
          </p:cNvPr>
          <p:cNvPicPr>
            <a:picLocks noChangeAspect="1"/>
          </p:cNvPicPr>
          <p:nvPr/>
        </p:nvPicPr>
        <p:blipFill>
          <a:blip r:embed="rId5"/>
          <a:stretch/>
        </p:blipFill>
        <p:spPr bwMode="auto">
          <a:xfrm>
            <a:off x="396842" y="114561"/>
            <a:ext cx="1172725" cy="515502"/>
          </a:xfrm>
          <a:prstGeom prst="rect">
            <a:avLst/>
          </a:prstGeom>
        </p:spPr>
      </p:pic>
      <p:graphicFrame>
        <p:nvGraphicFramePr>
          <p:cNvPr id="25" name="Tableau 9">
            <a:extLst>
              <a:ext uri="{FF2B5EF4-FFF2-40B4-BE49-F238E27FC236}">
                <a16:creationId xmlns:a16="http://schemas.microsoft.com/office/drawing/2014/main" id="{091896D4-6E66-85FE-FCEB-EFF67F8D253F}"/>
              </a:ext>
            </a:extLst>
          </p:cNvPr>
          <p:cNvGraphicFramePr>
            <a:graphicFrameLocks noGrp="1"/>
          </p:cNvGraphicFramePr>
          <p:nvPr>
            <p:extLst>
              <p:ext uri="{D42A27DB-BD31-4B8C-83A1-F6EECF244321}">
                <p14:modId xmlns:p14="http://schemas.microsoft.com/office/powerpoint/2010/main" val="1194169376"/>
              </p:ext>
            </p:extLst>
          </p:nvPr>
        </p:nvGraphicFramePr>
        <p:xfrm>
          <a:off x="527750" y="3939789"/>
          <a:ext cx="5868099" cy="1188720"/>
        </p:xfrm>
        <a:graphic>
          <a:graphicData uri="http://schemas.openxmlformats.org/drawingml/2006/table">
            <a:tbl>
              <a:tblPr firstRow="1" bandRow="1">
                <a:tableStyleId>{5C22544A-7EE6-4342-B048-85BDC9FD1C3A}</a:tableStyleId>
              </a:tblPr>
              <a:tblGrid>
                <a:gridCol w="5868099">
                  <a:extLst>
                    <a:ext uri="{9D8B030D-6E8A-4147-A177-3AD203B41FA5}">
                      <a16:colId xmlns:a16="http://schemas.microsoft.com/office/drawing/2014/main" val="2318473364"/>
                    </a:ext>
                  </a:extLst>
                </a:gridCol>
              </a:tblGrid>
              <a:tr h="746067">
                <a:tc>
                  <a:txBody>
                    <a:bodyPr/>
                    <a:lstStyle/>
                    <a:p>
                      <a:pPr marL="0" indent="0" algn="ctr">
                        <a:buFontTx/>
                        <a:buNone/>
                      </a:pPr>
                      <a:endParaRPr lang="fr-FR" sz="1200" b="0" dirty="0">
                        <a:solidFill>
                          <a:srgbClr val="314F9E"/>
                        </a:solidFill>
                        <a:latin typeface="Century Gothic" panose="020B0502020202020204" pitchFamily="34" charset="0"/>
                      </a:endParaRPr>
                    </a:p>
                    <a:p>
                      <a:pPr marL="0" indent="0" algn="ctr">
                        <a:buFontTx/>
                        <a:buNone/>
                      </a:pPr>
                      <a:endParaRPr lang="fr-FR" sz="1200" b="0" dirty="0">
                        <a:solidFill>
                          <a:srgbClr val="314F9E"/>
                        </a:solidFill>
                        <a:latin typeface="Century Gothic" panose="020B0502020202020204" pitchFamily="34" charset="0"/>
                      </a:endParaRPr>
                    </a:p>
                    <a:p>
                      <a:pPr marL="0" indent="0" algn="ctr">
                        <a:buFontTx/>
                        <a:buNone/>
                      </a:pPr>
                      <a:endParaRPr lang="fr-FR" sz="1200" b="0" dirty="0">
                        <a:solidFill>
                          <a:srgbClr val="314F9E"/>
                        </a:solidFill>
                        <a:latin typeface="Century Gothic" panose="020B0502020202020204" pitchFamily="34" charset="0"/>
                      </a:endParaRPr>
                    </a:p>
                    <a:p>
                      <a:pPr marL="0" indent="0" algn="ctr">
                        <a:buFontTx/>
                        <a:buNone/>
                      </a:pPr>
                      <a:endParaRPr lang="fr-FR" sz="1200" b="0" dirty="0">
                        <a:solidFill>
                          <a:srgbClr val="314F9E"/>
                        </a:solidFill>
                        <a:latin typeface="Century Gothic" panose="020B0502020202020204" pitchFamily="34" charset="0"/>
                      </a:endParaRPr>
                    </a:p>
                    <a:p>
                      <a:pPr marL="0" indent="0" algn="ctr">
                        <a:buFontTx/>
                        <a:buNone/>
                      </a:pPr>
                      <a:endParaRPr lang="fr-FR" sz="1200" b="0" dirty="0">
                        <a:solidFill>
                          <a:srgbClr val="314F9E"/>
                        </a:solidFill>
                        <a:latin typeface="Century Gothic" panose="020B0502020202020204" pitchFamily="34" charset="0"/>
                      </a:endParaRPr>
                    </a:p>
                    <a:p>
                      <a:pPr marL="0" indent="0" algn="ctr">
                        <a:buFontTx/>
                        <a:buNone/>
                      </a:pPr>
                      <a:endParaRPr lang="fr-FR" sz="1200" b="0" dirty="0">
                        <a:solidFill>
                          <a:srgbClr val="314F9E"/>
                        </a:solidFill>
                        <a:latin typeface="Century Gothic" panose="020B0502020202020204" pitchFamily="34" charset="0"/>
                      </a:endParaRPr>
                    </a:p>
                  </a:txBody>
                  <a:tcPr>
                    <a:solidFill>
                      <a:srgbClr val="E9EBF6"/>
                    </a:solidFill>
                  </a:tcPr>
                </a:tc>
                <a:extLst>
                  <a:ext uri="{0D108BD9-81ED-4DB2-BD59-A6C34878D82A}">
                    <a16:rowId xmlns:a16="http://schemas.microsoft.com/office/drawing/2014/main" val="3274194295"/>
                  </a:ext>
                </a:extLst>
              </a:tr>
            </a:tbl>
          </a:graphicData>
        </a:graphic>
      </p:graphicFrame>
      <p:sp>
        <p:nvSpPr>
          <p:cNvPr id="26" name="ZoneTexte 25">
            <a:extLst>
              <a:ext uri="{FF2B5EF4-FFF2-40B4-BE49-F238E27FC236}">
                <a16:creationId xmlns:a16="http://schemas.microsoft.com/office/drawing/2014/main" id="{66FA1F81-BC15-19AC-8880-A004F930A1ED}"/>
              </a:ext>
            </a:extLst>
          </p:cNvPr>
          <p:cNvSpPr txBox="1"/>
          <p:nvPr/>
        </p:nvSpPr>
        <p:spPr>
          <a:xfrm>
            <a:off x="527750" y="2876323"/>
            <a:ext cx="5868099" cy="1046440"/>
          </a:xfrm>
          <a:prstGeom prst="rect">
            <a:avLst/>
          </a:prstGeom>
          <a:noFill/>
        </p:spPr>
        <p:txBody>
          <a:bodyPr wrap="square">
            <a:spAutoFit/>
          </a:bodyPr>
          <a:lstStyle/>
          <a:p>
            <a:pPr indent="12700" algn="ctr"/>
            <a:r>
              <a:rPr lang="fr-FR" sz="1600" b="1" dirty="0">
                <a:solidFill>
                  <a:srgbClr val="3191CF"/>
                </a:solidFill>
                <a:latin typeface="Century Gothic" panose="020B0502020202020204" pitchFamily="34" charset="0"/>
              </a:rPr>
              <a:t>Un entretien avec le patient / la personne accompagnée et/ou les proches dans le cadre de l'analyse a-t-il été réalisé ?</a:t>
            </a:r>
          </a:p>
          <a:p>
            <a:pPr indent="12700" algn="ctr"/>
            <a:r>
              <a:rPr lang="fr-FR" sz="1400" i="1" dirty="0">
                <a:solidFill>
                  <a:srgbClr val="314F9E"/>
                </a:solidFill>
                <a:latin typeface="Century Gothic" panose="020B0502020202020204" pitchFamily="34" charset="0"/>
              </a:rPr>
              <a:t>Si oui, de quelle manière ? Avec qui ?</a:t>
            </a:r>
          </a:p>
        </p:txBody>
      </p:sp>
      <p:pic>
        <p:nvPicPr>
          <p:cNvPr id="3" name="Image 2">
            <a:extLst>
              <a:ext uri="{FF2B5EF4-FFF2-40B4-BE49-F238E27FC236}">
                <a16:creationId xmlns:a16="http://schemas.microsoft.com/office/drawing/2014/main" id="{A0823552-ADF3-CF71-BA2F-14E11DAAAD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85274" y="152082"/>
            <a:ext cx="1172726" cy="599887"/>
          </a:xfrm>
          <a:prstGeom prst="rect">
            <a:avLst/>
          </a:prstGeom>
          <a:solidFill>
            <a:srgbClr val="61BCAB"/>
          </a:solidFill>
        </p:spPr>
      </p:pic>
    </p:spTree>
    <p:extLst>
      <p:ext uri="{BB962C8B-B14F-4D97-AF65-F5344CB8AC3E}">
        <p14:creationId xmlns:p14="http://schemas.microsoft.com/office/powerpoint/2010/main" val="39810312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9379394-341d-40e3-9daf-929c71b3018d">
      <Terms xmlns="http://schemas.microsoft.com/office/infopath/2007/PartnerControls"/>
    </lcf76f155ced4ddcb4097134ff3c332f>
    <TaxCatchAll xmlns="8ddc8011-5671-461f-8cd4-b21c69d0940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3CC82F2EF2D143B7AE8AF21371C71F" ma:contentTypeVersion="17" ma:contentTypeDescription="Crée un document." ma:contentTypeScope="" ma:versionID="29db36eec80ad440e344554751b29f39">
  <xsd:schema xmlns:xsd="http://www.w3.org/2001/XMLSchema" xmlns:xs="http://www.w3.org/2001/XMLSchema" xmlns:p="http://schemas.microsoft.com/office/2006/metadata/properties" xmlns:ns2="b9379394-341d-40e3-9daf-929c71b3018d" xmlns:ns3="8ddc8011-5671-461f-8cd4-b21c69d09408" targetNamespace="http://schemas.microsoft.com/office/2006/metadata/properties" ma:root="true" ma:fieldsID="648e5e43418a00d122f1e963befa0434" ns2:_="" ns3:_="">
    <xsd:import namespace="b9379394-341d-40e3-9daf-929c71b3018d"/>
    <xsd:import namespace="8ddc8011-5671-461f-8cd4-b21c69d0940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379394-341d-40e3-9daf-929c71b30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10687adf-abcf-4ac8-b307-7c6cee09575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dc8011-5671-461f-8cd4-b21c69d09408"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bd238d59-175c-4c46-94a7-286ebbf202fa}" ma:internalName="TaxCatchAll" ma:showField="CatchAllData" ma:web="8ddc8011-5671-461f-8cd4-b21c69d094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B078BA-78E5-4D16-A850-DAAAA9418BD5}">
  <ds:schemaRefs>
    <ds:schemaRef ds:uri="http://purl.org/dc/dcmitype/"/>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8ddc8011-5671-461f-8cd4-b21c69d09408"/>
    <ds:schemaRef ds:uri="http://schemas.microsoft.com/office/infopath/2007/PartnerControls"/>
    <ds:schemaRef ds:uri="http://schemas.openxmlformats.org/package/2006/metadata/core-properties"/>
    <ds:schemaRef ds:uri="b9379394-341d-40e3-9daf-929c71b3018d"/>
  </ds:schemaRefs>
</ds:datastoreItem>
</file>

<file path=customXml/itemProps2.xml><?xml version="1.0" encoding="utf-8"?>
<ds:datastoreItem xmlns:ds="http://schemas.openxmlformats.org/officeDocument/2006/customXml" ds:itemID="{9237E192-F76A-4AE1-9E1B-EF5A23C81ECF}">
  <ds:schemaRefs>
    <ds:schemaRef ds:uri="http://schemas.microsoft.com/sharepoint/v3/contenttype/forms"/>
  </ds:schemaRefs>
</ds:datastoreItem>
</file>

<file path=customXml/itemProps3.xml><?xml version="1.0" encoding="utf-8"?>
<ds:datastoreItem xmlns:ds="http://schemas.openxmlformats.org/officeDocument/2006/customXml" ds:itemID="{7BB44B71-08A4-46C9-A0B5-75197FE30A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379394-341d-40e3-9daf-929c71b3018d"/>
    <ds:schemaRef ds:uri="8ddc8011-5671-461f-8cd4-b21c69d094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971</TotalTime>
  <Words>326</Words>
  <Application>Microsoft Macintosh PowerPoint</Application>
  <PresentationFormat>Format A4 (210 x 297 mm)</PresentationFormat>
  <Paragraphs>157</Paragraphs>
  <Slides>6</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Calibri Light</vt:lpstr>
      <vt:lpstr>Century Gothic</vt:lpstr>
      <vt:lpstr>Courier New</vt:lpstr>
      <vt:lpstr>Raleway</vt:lpstr>
      <vt:lpstr>Thème Office</vt:lpstr>
      <vt:lpstr>Présentation PowerPoint</vt:lpstr>
      <vt:lpstr> Chronologie de l’événement indésirable</vt:lpstr>
      <vt:lpstr>Présentation PowerPoint</vt:lpstr>
      <vt:lpstr>Présentation PowerPoint</vt:lpstr>
      <vt:lpstr>Plan d’action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 Hardouin</dc:creator>
  <cp:lastModifiedBy>Lucie CAZET</cp:lastModifiedBy>
  <cp:revision>43</cp:revision>
  <dcterms:created xsi:type="dcterms:W3CDTF">2021-10-26T14:36:52Z</dcterms:created>
  <dcterms:modified xsi:type="dcterms:W3CDTF">2023-09-06T12:55:26Z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0x010100B33CC82F2EF2D143B7AE8AF21371C71F</vt:lpwstr>
  </property>
  <property fmtid="{D5CDD505-2E9C-101B-9397-08002B2CF9AE}" pid="3" name="MediaServiceImageTags">
    <vt:lpwstr/>
  </property>
</Properties>
</file>